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30"/>
  </p:notesMasterIdLst>
  <p:sldIdLst>
    <p:sldId id="357" r:id="rId6"/>
    <p:sldId id="2147483630" r:id="rId7"/>
    <p:sldId id="2147483636" r:id="rId8"/>
    <p:sldId id="2147483632" r:id="rId9"/>
    <p:sldId id="2147483633" r:id="rId10"/>
    <p:sldId id="2147483634" r:id="rId11"/>
    <p:sldId id="2147483635" r:id="rId12"/>
    <p:sldId id="2147481341" r:id="rId13"/>
    <p:sldId id="2147481363" r:id="rId14"/>
    <p:sldId id="2147483629" r:id="rId15"/>
    <p:sldId id="2147483628" r:id="rId16"/>
    <p:sldId id="2147481362" r:id="rId17"/>
    <p:sldId id="2147481368" r:id="rId18"/>
    <p:sldId id="2147481354" r:id="rId19"/>
    <p:sldId id="2147481355" r:id="rId20"/>
    <p:sldId id="2147481360" r:id="rId21"/>
    <p:sldId id="2147481364" r:id="rId22"/>
    <p:sldId id="2147481370" r:id="rId23"/>
    <p:sldId id="2147481371" r:id="rId24"/>
    <p:sldId id="2147483627" r:id="rId25"/>
    <p:sldId id="2147481365" r:id="rId26"/>
    <p:sldId id="2147481366" r:id="rId27"/>
    <p:sldId id="2147481369" r:id="rId28"/>
    <p:sldId id="214748135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27" autoAdjust="0"/>
    <p:restoredTop sz="95642" autoAdjust="0"/>
  </p:normalViewPr>
  <p:slideViewPr>
    <p:cSldViewPr snapToGrid="0">
      <p:cViewPr varScale="1">
        <p:scale>
          <a:sx n="111" d="100"/>
          <a:sy n="111" d="100"/>
        </p:scale>
        <p:origin x="88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bastian Rolf" userId="ed08cdb8-0d7b-4780-8f4a-4ed1fc6b6372" providerId="ADAL" clId="{35053789-849B-4203-9A01-E145057BF198}"/>
    <pc:docChg chg="delSld">
      <pc:chgData name="Sebastian Rolf" userId="ed08cdb8-0d7b-4780-8f4a-4ed1fc6b6372" providerId="ADAL" clId="{35053789-849B-4203-9A01-E145057BF198}" dt="2026-05-13T16:09:34.696" v="0" actId="2696"/>
      <pc:docMkLst>
        <pc:docMk/>
      </pc:docMkLst>
      <pc:sldChg chg="del">
        <pc:chgData name="Sebastian Rolf" userId="ed08cdb8-0d7b-4780-8f4a-4ed1fc6b6372" providerId="ADAL" clId="{35053789-849B-4203-9A01-E145057BF198}" dt="2026-05-13T16:09:34.696" v="0" actId="2696"/>
        <pc:sldMkLst>
          <pc:docMk/>
          <pc:sldMk cId="3585094270" sldId="214748363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971785-FEC8-433E-9084-024B64A79243}" type="datetimeFigureOut">
              <a:rPr lang="en-GB" smtClean="0"/>
              <a:t>13/05/2026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FEEBCC-C179-4504-A7AE-4F66D970DA63}" type="slidenum">
              <a:rPr lang="en-GB" smtClean="0"/>
              <a:t>‹#›</a:t>
            </a:fld>
            <a:endParaRPr lang="en-GB"/>
          </a:p>
        </p:txBody>
      </p:sp>
    </p:spTree>
    <p:extLst>
      <p:ext uri="{BB962C8B-B14F-4D97-AF65-F5344CB8AC3E}">
        <p14:creationId xmlns:p14="http://schemas.microsoft.com/office/powerpoint/2010/main" val="1071307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12B37-25DC-A5C0-AAC8-C0EFEF2212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D7799E-DCB6-3727-21C6-514A532C25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C137BBA-6DE0-4582-706E-F39274DA0D0F}"/>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5" name="Footer Placeholder 4">
            <a:extLst>
              <a:ext uri="{FF2B5EF4-FFF2-40B4-BE49-F238E27FC236}">
                <a16:creationId xmlns:a16="http://schemas.microsoft.com/office/drawing/2014/main" id="{037FDC1E-22B5-CEBF-98A2-54322CA72E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ECE89E-C180-F12B-A7F7-EC3AF2275CE6}"/>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1176297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AC5D1-7949-06D0-9A9B-C879D0946B6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63321D-6B12-7E36-7E13-6F0C50FAC4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6C8564-90E8-C72A-E222-A752E97286FB}"/>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5" name="Footer Placeholder 4">
            <a:extLst>
              <a:ext uri="{FF2B5EF4-FFF2-40B4-BE49-F238E27FC236}">
                <a16:creationId xmlns:a16="http://schemas.microsoft.com/office/drawing/2014/main" id="{1326565A-857B-689F-B31D-1CFE3AB723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52A051-7DD7-4CF4-7298-8F2AAC8AC909}"/>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1614635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822999-5FFB-5502-C487-58A24AD578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A9D085-0CAA-629A-3D1B-0AD2210278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B35875-BEAA-5890-6FF8-3841F46834E5}"/>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5" name="Footer Placeholder 4">
            <a:extLst>
              <a:ext uri="{FF2B5EF4-FFF2-40B4-BE49-F238E27FC236}">
                <a16:creationId xmlns:a16="http://schemas.microsoft.com/office/drawing/2014/main" id="{532202F5-0466-CD66-A9FE-73B9205FB9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BD3C1E-09ED-732B-0295-583BBA6892BC}"/>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1948882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rgbClr val="C51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 name="Title 1"/>
          <p:cNvSpPr>
            <a:spLocks noGrp="1"/>
          </p:cNvSpPr>
          <p:nvPr>
            <p:ph type="title" hasCustomPrompt="1"/>
          </p:nvPr>
        </p:nvSpPr>
        <p:spPr>
          <a:xfrm>
            <a:off x="406535" y="3076341"/>
            <a:ext cx="10972800" cy="1143000"/>
          </a:xfrm>
        </p:spPr>
        <p:txBody>
          <a:bodyPr/>
          <a:lstStyle>
            <a:lvl1pPr>
              <a:lnSpc>
                <a:spcPct val="80000"/>
              </a:lnSpc>
              <a:defRPr sz="8000">
                <a:solidFill>
                  <a:srgbClr val="FFFFFF"/>
                </a:solidFill>
              </a:defRPr>
            </a:lvl1pPr>
          </a:lstStyle>
          <a:p>
            <a:r>
              <a:rPr lang="en-GB"/>
              <a:t>Staff</a:t>
            </a:r>
            <a:br>
              <a:rPr lang="en-GB"/>
            </a:br>
            <a:r>
              <a:rPr lang="en-GB"/>
              <a:t>Forum</a:t>
            </a:r>
            <a:endParaRPr lang="en-US"/>
          </a:p>
        </p:txBody>
      </p:sp>
      <p:sp>
        <p:nvSpPr>
          <p:cNvPr id="5" name="Text Placeholder 8"/>
          <p:cNvSpPr>
            <a:spLocks noGrp="1"/>
          </p:cNvSpPr>
          <p:nvPr>
            <p:ph type="body" sz="quarter" idx="10" hasCustomPrompt="1"/>
          </p:nvPr>
        </p:nvSpPr>
        <p:spPr>
          <a:xfrm>
            <a:off x="404995" y="547569"/>
            <a:ext cx="5567853" cy="907972"/>
          </a:xfrm>
        </p:spPr>
        <p:txBody>
          <a:bodyPr>
            <a:normAutofit/>
          </a:bodyPr>
          <a:lstStyle>
            <a:lvl1pPr marL="0" indent="0" algn="l" rtl="0">
              <a:buNone/>
              <a:defRPr lang="en-GB" sz="2933" b="0" i="0" u="none" strike="noStrike" baseline="30000" smtClean="0">
                <a:solidFill>
                  <a:srgbClr val="FFFFFF"/>
                </a:solidFill>
                <a:latin typeface="+mn-lt"/>
                <a:cs typeface="Apple Chancery"/>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rtl="0"/>
            <a:r>
              <a:rPr lang="en-GB" sz="3467" b="0" i="0" u="none" strike="noStrike" baseline="30000">
                <a:solidFill>
                  <a:srgbClr val="000000"/>
                </a:solidFill>
                <a:latin typeface="HelveticaNeue"/>
              </a:rPr>
              <a:t>Facilitating a better future</a:t>
            </a:r>
          </a:p>
        </p:txBody>
      </p:sp>
      <p:sp>
        <p:nvSpPr>
          <p:cNvPr id="6" name="Text Placeholder 15"/>
          <p:cNvSpPr>
            <a:spLocks noGrp="1"/>
          </p:cNvSpPr>
          <p:nvPr>
            <p:ph type="body" sz="quarter" idx="12" hasCustomPrompt="1"/>
          </p:nvPr>
        </p:nvSpPr>
        <p:spPr>
          <a:xfrm>
            <a:off x="404995" y="5454845"/>
            <a:ext cx="3403149" cy="596900"/>
          </a:xfrm>
        </p:spPr>
        <p:txBody>
          <a:bodyPr>
            <a:noAutofit/>
          </a:bodyPr>
          <a:lstStyle>
            <a:lvl1pPr marL="0" indent="0" algn="l">
              <a:buNone/>
              <a:defRPr sz="2933">
                <a:solidFill>
                  <a:srgbClr val="FFFFFF"/>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a:t>June 2020</a:t>
            </a:r>
            <a:endParaRPr lang="en-US"/>
          </a:p>
        </p:txBody>
      </p:sp>
      <p:pic>
        <p:nvPicPr>
          <p:cNvPr id="7" name="Picture 6"/>
          <p:cNvPicPr>
            <a:picLocks noChangeAspect="1"/>
          </p:cNvPicPr>
          <p:nvPr userDrawn="1"/>
        </p:nvPicPr>
        <p:blipFill>
          <a:blip r:embed="rId2"/>
          <a:stretch>
            <a:fillRect/>
          </a:stretch>
        </p:blipFill>
        <p:spPr>
          <a:xfrm>
            <a:off x="8032688" y="586508"/>
            <a:ext cx="3484097" cy="1152000"/>
          </a:xfrm>
          <a:prstGeom prst="rect">
            <a:avLst/>
          </a:prstGeom>
        </p:spPr>
      </p:pic>
    </p:spTree>
    <p:extLst>
      <p:ext uri="{BB962C8B-B14F-4D97-AF65-F5344CB8AC3E}">
        <p14:creationId xmlns:p14="http://schemas.microsoft.com/office/powerpoint/2010/main" val="418774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3739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406535" y="2460577"/>
            <a:ext cx="10972800" cy="1143000"/>
          </a:xfrm>
        </p:spPr>
        <p:txBody>
          <a:bodyPr/>
          <a:lstStyle>
            <a:lvl1pPr>
              <a:lnSpc>
                <a:spcPct val="80000"/>
              </a:lnSpc>
              <a:defRPr sz="5867" b="0">
                <a:solidFill>
                  <a:srgbClr val="6E7C7C"/>
                </a:solidFill>
                <a:latin typeface="+mn-lt"/>
              </a:defRPr>
            </a:lvl1pPr>
          </a:lstStyle>
          <a:p>
            <a:r>
              <a:rPr lang="en-GB"/>
              <a:t>Divider title</a:t>
            </a:r>
            <a:endParaRPr lang="en-US"/>
          </a:p>
        </p:txBody>
      </p:sp>
      <p:sp>
        <p:nvSpPr>
          <p:cNvPr id="4" name="Text Placeholder 8"/>
          <p:cNvSpPr>
            <a:spLocks noGrp="1"/>
          </p:cNvSpPr>
          <p:nvPr>
            <p:ph type="body" sz="quarter" idx="10" hasCustomPrompt="1"/>
          </p:nvPr>
        </p:nvSpPr>
        <p:spPr>
          <a:xfrm>
            <a:off x="404995" y="547569"/>
            <a:ext cx="5567853" cy="907972"/>
          </a:xfrm>
        </p:spPr>
        <p:txBody>
          <a:bodyPr>
            <a:noAutofit/>
          </a:bodyPr>
          <a:lstStyle>
            <a:lvl1pPr marL="0" indent="0" algn="l" rtl="0">
              <a:buNone/>
              <a:defRPr lang="en-GB" sz="2400" b="0" i="0" u="none" strike="noStrike" kern="1200" spc="0" baseline="0" smtClean="0">
                <a:solidFill>
                  <a:srgbClr val="6E7C7C"/>
                </a:solidFill>
                <a:cs typeface="Gotham Book"/>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rtl="0"/>
            <a:r>
              <a:rPr lang="en-GB" sz="2933" b="0" i="0" u="none" strike="noStrike" kern="1200" spc="0" baseline="30000">
                <a:solidFill>
                  <a:srgbClr val="6E7C7C"/>
                </a:solidFill>
                <a:latin typeface="+mn-lt"/>
                <a:ea typeface="+mn-ea"/>
                <a:cs typeface="Gotham Book"/>
              </a:rPr>
              <a:t>Facilitating a better future</a:t>
            </a:r>
            <a:endParaRPr lang="en-US"/>
          </a:p>
        </p:txBody>
      </p:sp>
      <p:sp>
        <p:nvSpPr>
          <p:cNvPr id="5"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a:t>06 Presentation running title</a:t>
            </a:r>
            <a:endParaRPr lang="en-US"/>
          </a:p>
        </p:txBody>
      </p:sp>
      <p:pic>
        <p:nvPicPr>
          <p:cNvPr id="3" name="Picture 2"/>
          <p:cNvPicPr>
            <a:picLocks noChangeAspect="1"/>
          </p:cNvPicPr>
          <p:nvPr userDrawn="1"/>
        </p:nvPicPr>
        <p:blipFill>
          <a:blip r:embed="rId2"/>
          <a:stretch>
            <a:fillRect/>
          </a:stretch>
        </p:blipFill>
        <p:spPr>
          <a:xfrm>
            <a:off x="9149544" y="547568"/>
            <a:ext cx="5933713" cy="5760000"/>
          </a:xfrm>
          <a:prstGeom prst="rect">
            <a:avLst/>
          </a:prstGeom>
        </p:spPr>
      </p:pic>
    </p:spTree>
    <p:extLst>
      <p:ext uri="{BB962C8B-B14F-4D97-AF65-F5344CB8AC3E}">
        <p14:creationId xmlns:p14="http://schemas.microsoft.com/office/powerpoint/2010/main" val="77408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vider_dark colour_crop of shield">
    <p:spTree>
      <p:nvGrpSpPr>
        <p:cNvPr id="1" name=""/>
        <p:cNvGrpSpPr/>
        <p:nvPr/>
      </p:nvGrpSpPr>
      <p:grpSpPr>
        <a:xfrm>
          <a:off x="0" y="0"/>
          <a:ext cx="0" cy="0"/>
          <a:chOff x="0" y="0"/>
          <a:chExt cx="0" cy="0"/>
        </a:xfrm>
      </p:grpSpPr>
      <p:sp>
        <p:nvSpPr>
          <p:cNvPr id="7" name="Rectangle 6"/>
          <p:cNvSpPr/>
          <p:nvPr userDrawn="1"/>
        </p:nvSpPr>
        <p:spPr>
          <a:xfrm>
            <a:off x="-1" y="0"/>
            <a:ext cx="12546061" cy="6013091"/>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GB"/>
              <a:t>Click to edit Master title style</a:t>
            </a:r>
            <a:endParaRPr lang="en-US"/>
          </a:p>
        </p:txBody>
      </p:sp>
      <p:sp>
        <p:nvSpPr>
          <p:cNvPr id="10" name="Content Placeholder 2"/>
          <p:cNvSpPr>
            <a:spLocks noGrp="1"/>
          </p:cNvSpPr>
          <p:nvPr>
            <p:ph sz="half" idx="1"/>
          </p:nvPr>
        </p:nvSpPr>
        <p:spPr>
          <a:xfrm>
            <a:off x="378077" y="1393870"/>
            <a:ext cx="5243705" cy="3940337"/>
          </a:xfrm>
        </p:spPr>
        <p:txBody>
          <a:bodyPr>
            <a:normAutofit/>
          </a:bodyPr>
          <a:lstStyle>
            <a:lvl1pPr marL="0" indent="0">
              <a:buNone/>
              <a:defRPr sz="2400" b="1"/>
            </a:lvl1pPr>
            <a:lvl2pPr>
              <a:defRPr sz="1867"/>
            </a:lvl2pPr>
            <a:lvl3pPr>
              <a:defRPr sz="1600"/>
            </a:lvl3pPr>
            <a:lvl4pPr>
              <a:defRPr sz="2400"/>
            </a:lvl4pPr>
            <a:lvl5pPr>
              <a:defRPr sz="2400"/>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p:txBody>
      </p:sp>
      <p:pic>
        <p:nvPicPr>
          <p:cNvPr id="13" name="Picture 12"/>
          <p:cNvPicPr>
            <a:picLocks noChangeAspect="1"/>
          </p:cNvPicPr>
          <p:nvPr userDrawn="1"/>
        </p:nvPicPr>
        <p:blipFill>
          <a:blip r:embed="rId2"/>
          <a:stretch>
            <a:fillRect/>
          </a:stretch>
        </p:blipFill>
        <p:spPr>
          <a:xfrm>
            <a:off x="10373536" y="6099703"/>
            <a:ext cx="1458824" cy="480000"/>
          </a:xfrm>
          <a:prstGeom prst="rect">
            <a:avLst/>
          </a:prstGeom>
        </p:spPr>
      </p:pic>
      <p:sp>
        <p:nvSpPr>
          <p:cNvPr id="14"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1929710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7" name="Google Shape;57;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453502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0"/>
        <p:cNvGrpSpPr/>
        <p:nvPr/>
      </p:nvGrpSpPr>
      <p:grpSpPr>
        <a:xfrm>
          <a:off x="0" y="0"/>
          <a:ext cx="0" cy="0"/>
          <a:chOff x="0" y="0"/>
          <a:chExt cx="0" cy="0"/>
        </a:xfrm>
      </p:grpSpPr>
      <p:sp>
        <p:nvSpPr>
          <p:cNvPr id="61" name="Google Shape;61;p1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1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54470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6"/>
        <p:cNvGrpSpPr/>
        <p:nvPr/>
      </p:nvGrpSpPr>
      <p:grpSpPr>
        <a:xfrm>
          <a:off x="0" y="0"/>
          <a:ext cx="0" cy="0"/>
          <a:chOff x="0" y="0"/>
          <a:chExt cx="0" cy="0"/>
        </a:xfrm>
      </p:grpSpPr>
      <p:sp>
        <p:nvSpPr>
          <p:cNvPr id="67" name="Google Shape;67;p1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69" name="Google Shape;69;p1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87630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72"/>
        <p:cNvGrpSpPr/>
        <p:nvPr/>
      </p:nvGrpSpPr>
      <p:grpSpPr>
        <a:xfrm>
          <a:off x="0" y="0"/>
          <a:ext cx="0" cy="0"/>
          <a:chOff x="0" y="0"/>
          <a:chExt cx="0" cy="0"/>
        </a:xfrm>
      </p:grpSpPr>
      <p:sp>
        <p:nvSpPr>
          <p:cNvPr id="73" name="Google Shape;73;p1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43306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79"/>
        <p:cNvGrpSpPr/>
        <p:nvPr/>
      </p:nvGrpSpPr>
      <p:grpSpPr>
        <a:xfrm>
          <a:off x="0" y="0"/>
          <a:ext cx="0" cy="0"/>
          <a:chOff x="0" y="0"/>
          <a:chExt cx="0" cy="0"/>
        </a:xfrm>
      </p:grpSpPr>
      <p:sp>
        <p:nvSpPr>
          <p:cNvPr id="80" name="Google Shape;80;p1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 name="Google Shape;82;p1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4" name="Google Shape;84;p1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1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731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BB946-C9A2-3C14-74A0-5EC8A62502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EED3FC-5EB6-77A1-32AE-CF79111D65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D1E6AE-E82F-6FE8-D73B-00EC2E53E960}"/>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5" name="Footer Placeholder 4">
            <a:extLst>
              <a:ext uri="{FF2B5EF4-FFF2-40B4-BE49-F238E27FC236}">
                <a16:creationId xmlns:a16="http://schemas.microsoft.com/office/drawing/2014/main" id="{19ADFBB0-D8D5-1A25-E92C-6D17AF806E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ECF2B2-DFFC-73B3-E2DC-1D528AF77F1A}"/>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656389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88"/>
        <p:cNvGrpSpPr/>
        <p:nvPr/>
      </p:nvGrpSpPr>
      <p:grpSpPr>
        <a:xfrm>
          <a:off x="0" y="0"/>
          <a:ext cx="0" cy="0"/>
          <a:chOff x="0" y="0"/>
          <a:chExt cx="0" cy="0"/>
        </a:xfrm>
      </p:grpSpPr>
      <p:sp>
        <p:nvSpPr>
          <p:cNvPr id="89" name="Google Shape;89;p1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956758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93"/>
        <p:cNvGrpSpPr/>
        <p:nvPr/>
      </p:nvGrpSpPr>
      <p:grpSpPr>
        <a:xfrm>
          <a:off x="0" y="0"/>
          <a:ext cx="0" cy="0"/>
          <a:chOff x="0" y="0"/>
          <a:chExt cx="0" cy="0"/>
        </a:xfrm>
      </p:grpSpPr>
      <p:sp>
        <p:nvSpPr>
          <p:cNvPr id="94" name="Google Shape;94;p1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6" name="Google Shape;96;p1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7" name="Google Shape;97;p1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931028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00"/>
        <p:cNvGrpSpPr/>
        <p:nvPr/>
      </p:nvGrpSpPr>
      <p:grpSpPr>
        <a:xfrm>
          <a:off x="0" y="0"/>
          <a:ext cx="0" cy="0"/>
          <a:chOff x="0" y="0"/>
          <a:chExt cx="0" cy="0"/>
        </a:xfrm>
      </p:grpSpPr>
      <p:sp>
        <p:nvSpPr>
          <p:cNvPr id="101" name="Google Shape;101;p1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26"/>
          <p:cNvSpPr>
            <a:spLocks noGrp="1"/>
          </p:cNvSpPr>
          <p:nvPr>
            <p:ph type="pic" idx="2"/>
          </p:nvPr>
        </p:nvSpPr>
        <p:spPr>
          <a:xfrm>
            <a:off x="5183188" y="987425"/>
            <a:ext cx="6172200" cy="4873625"/>
          </a:xfrm>
          <a:prstGeom prst="rect">
            <a:avLst/>
          </a:prstGeom>
          <a:noFill/>
          <a:ln>
            <a:noFill/>
          </a:ln>
        </p:spPr>
      </p:sp>
      <p:sp>
        <p:nvSpPr>
          <p:cNvPr id="103" name="Google Shape;103;p1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4" name="Google Shape;104;p1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7453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07"/>
        <p:cNvGrpSpPr/>
        <p:nvPr/>
      </p:nvGrpSpPr>
      <p:grpSpPr>
        <a:xfrm>
          <a:off x="0" y="0"/>
          <a:ext cx="0" cy="0"/>
          <a:chOff x="0" y="0"/>
          <a:chExt cx="0" cy="0"/>
        </a:xfrm>
      </p:grpSpPr>
      <p:sp>
        <p:nvSpPr>
          <p:cNvPr id="108" name="Google Shape;108;p1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1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1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32266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13"/>
        <p:cNvGrpSpPr/>
        <p:nvPr/>
      </p:nvGrpSpPr>
      <p:grpSpPr>
        <a:xfrm>
          <a:off x="0" y="0"/>
          <a:ext cx="0" cy="0"/>
          <a:chOff x="0" y="0"/>
          <a:chExt cx="0" cy="0"/>
        </a:xfrm>
      </p:grpSpPr>
      <p:sp>
        <p:nvSpPr>
          <p:cNvPr id="114" name="Google Shape;114;p1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1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1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1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1742017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3739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406535" y="2460577"/>
            <a:ext cx="10972800" cy="1143000"/>
          </a:xfrm>
        </p:spPr>
        <p:txBody>
          <a:bodyPr/>
          <a:lstStyle>
            <a:lvl1pPr>
              <a:lnSpc>
                <a:spcPct val="80000"/>
              </a:lnSpc>
              <a:defRPr sz="5867" b="0">
                <a:solidFill>
                  <a:srgbClr val="6E7C7C"/>
                </a:solidFill>
                <a:latin typeface="+mn-lt"/>
              </a:defRPr>
            </a:lvl1pPr>
          </a:lstStyle>
          <a:p>
            <a:r>
              <a:rPr lang="en-GB"/>
              <a:t>Divider title</a:t>
            </a:r>
            <a:endParaRPr lang="en-US"/>
          </a:p>
        </p:txBody>
      </p:sp>
      <p:sp>
        <p:nvSpPr>
          <p:cNvPr id="4" name="Text Placeholder 8"/>
          <p:cNvSpPr>
            <a:spLocks noGrp="1"/>
          </p:cNvSpPr>
          <p:nvPr>
            <p:ph type="body" sz="quarter" idx="10" hasCustomPrompt="1"/>
          </p:nvPr>
        </p:nvSpPr>
        <p:spPr>
          <a:xfrm>
            <a:off x="404995" y="547569"/>
            <a:ext cx="5567853" cy="907972"/>
          </a:xfrm>
        </p:spPr>
        <p:txBody>
          <a:bodyPr>
            <a:noAutofit/>
          </a:bodyPr>
          <a:lstStyle>
            <a:lvl1pPr marL="0" indent="0" algn="l" rtl="0">
              <a:buNone/>
              <a:defRPr lang="en-GB" sz="2400" b="0" i="0" u="none" strike="noStrike" kern="1200" spc="0" baseline="0" smtClean="0">
                <a:solidFill>
                  <a:srgbClr val="6E7C7C"/>
                </a:solidFill>
                <a:cs typeface="Gotham Book"/>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rtl="0"/>
            <a:r>
              <a:rPr lang="en-GB" sz="2933" b="0" i="0" u="none" strike="noStrike" kern="1200" spc="0" baseline="30000">
                <a:solidFill>
                  <a:srgbClr val="6E7C7C"/>
                </a:solidFill>
                <a:latin typeface="+mn-lt"/>
                <a:ea typeface="+mn-ea"/>
                <a:cs typeface="Gotham Book"/>
              </a:rPr>
              <a:t>Facilitating a better future</a:t>
            </a:r>
            <a:endParaRPr lang="en-US"/>
          </a:p>
        </p:txBody>
      </p:sp>
      <p:sp>
        <p:nvSpPr>
          <p:cNvPr id="5"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a:t>06 Presentation running title</a:t>
            </a:r>
            <a:endParaRPr lang="en-US"/>
          </a:p>
        </p:txBody>
      </p:sp>
      <p:pic>
        <p:nvPicPr>
          <p:cNvPr id="3" name="Picture 2"/>
          <p:cNvPicPr>
            <a:picLocks noChangeAspect="1"/>
          </p:cNvPicPr>
          <p:nvPr userDrawn="1"/>
        </p:nvPicPr>
        <p:blipFill>
          <a:blip r:embed="rId2"/>
          <a:stretch>
            <a:fillRect/>
          </a:stretch>
        </p:blipFill>
        <p:spPr>
          <a:xfrm>
            <a:off x="9149544" y="547568"/>
            <a:ext cx="5933713" cy="5760000"/>
          </a:xfrm>
          <a:prstGeom prst="rect">
            <a:avLst/>
          </a:prstGeom>
        </p:spPr>
      </p:pic>
    </p:spTree>
    <p:extLst>
      <p:ext uri="{BB962C8B-B14F-4D97-AF65-F5344CB8AC3E}">
        <p14:creationId xmlns:p14="http://schemas.microsoft.com/office/powerpoint/2010/main" val="344246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D4029-887D-31FB-8BB5-5A7EB44279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83C539-606B-B323-C659-EB47F2CD08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6F8289-4837-8D52-7075-19675341571D}"/>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5" name="Footer Placeholder 4">
            <a:extLst>
              <a:ext uri="{FF2B5EF4-FFF2-40B4-BE49-F238E27FC236}">
                <a16:creationId xmlns:a16="http://schemas.microsoft.com/office/drawing/2014/main" id="{545F2717-C891-3F84-B7D3-B8017BD0F2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9AAAE9-1492-04E5-A4EB-E29EAC024B9B}"/>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338766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76EE7-09BA-9A7D-6BE1-BF1E1E6AAC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66592D-CF55-AF7C-F4A9-08CAB8CE0C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8800F8-56DF-7059-3688-BBF20D4F23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A4FAC37-2D0A-D212-BE9D-ADF2A675C2EF}"/>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6" name="Footer Placeholder 5">
            <a:extLst>
              <a:ext uri="{FF2B5EF4-FFF2-40B4-BE49-F238E27FC236}">
                <a16:creationId xmlns:a16="http://schemas.microsoft.com/office/drawing/2014/main" id="{4379FE59-1384-3593-6B0D-4059A783A7F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62223A-2816-C8FF-18E8-B0702DE81DE2}"/>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3788187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4B955-1FCA-B058-5749-587CBBF09BD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1F6B98-D9D8-4E51-8FFA-8746F21843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FDA810-A0BB-7639-8C40-F31481C276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5E06A43-E014-9CC6-8840-4DF6C9CB0F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977D9-A1B1-59E5-9248-D634F95C80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4177845-881D-2334-A230-3787CBFF0CB7}"/>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8" name="Footer Placeholder 7">
            <a:extLst>
              <a:ext uri="{FF2B5EF4-FFF2-40B4-BE49-F238E27FC236}">
                <a16:creationId xmlns:a16="http://schemas.microsoft.com/office/drawing/2014/main" id="{981118AC-8C28-0489-DDB7-3FEAB67F492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14AF389-3C4E-43F5-EF20-30F747205B57}"/>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2906148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4E7D0-28C0-266D-3151-0A5331D75DC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2A3F31E-F2CA-9160-C7A7-7AB669A49EA8}"/>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4" name="Footer Placeholder 3">
            <a:extLst>
              <a:ext uri="{FF2B5EF4-FFF2-40B4-BE49-F238E27FC236}">
                <a16:creationId xmlns:a16="http://schemas.microsoft.com/office/drawing/2014/main" id="{EC3FCC4B-B9FF-286A-D767-EC589A72828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2A70A8-CD00-35FC-C91E-E6819E8E3CEF}"/>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4274858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710214-50E1-676A-B699-AD3BF1FCDAEE}"/>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3" name="Footer Placeholder 2">
            <a:extLst>
              <a:ext uri="{FF2B5EF4-FFF2-40B4-BE49-F238E27FC236}">
                <a16:creationId xmlns:a16="http://schemas.microsoft.com/office/drawing/2014/main" id="{0E568864-C41D-7043-C28C-5905DF58DB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2F73C90-B061-CB00-87F4-80887099224F}"/>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3751225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06767-7528-45BA-742B-D8715C33B0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CE0314B-4D73-1C11-D200-52613F4A67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991B90D-D478-B848-7006-1B1788E57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E5D042-EDA5-490B-D3C9-99883B65AAFF}"/>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6" name="Footer Placeholder 5">
            <a:extLst>
              <a:ext uri="{FF2B5EF4-FFF2-40B4-BE49-F238E27FC236}">
                <a16:creationId xmlns:a16="http://schemas.microsoft.com/office/drawing/2014/main" id="{1E46C31D-F14F-C95A-89F2-291A3FD5A7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BAB83E-FB0B-B2B6-08C6-CF5CF4446AE1}"/>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1549164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87CA2-A141-3035-2C12-672E6612FD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8BC65E9-8649-FAC5-7E63-BB95EE2801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1562111-3C21-87DC-E65A-5FD1B9088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FA6A8-E76F-0DDE-2C36-496666AE215A}"/>
              </a:ext>
            </a:extLst>
          </p:cNvPr>
          <p:cNvSpPr>
            <a:spLocks noGrp="1"/>
          </p:cNvSpPr>
          <p:nvPr>
            <p:ph type="dt" sz="half" idx="10"/>
          </p:nvPr>
        </p:nvSpPr>
        <p:spPr/>
        <p:txBody>
          <a:bodyPr/>
          <a:lstStyle/>
          <a:p>
            <a:fld id="{A626577C-693F-41AF-8198-66AFC905AE4A}" type="datetimeFigureOut">
              <a:rPr lang="en-GB" smtClean="0"/>
              <a:t>13/05/2026</a:t>
            </a:fld>
            <a:endParaRPr lang="en-GB"/>
          </a:p>
        </p:txBody>
      </p:sp>
      <p:sp>
        <p:nvSpPr>
          <p:cNvPr id="6" name="Footer Placeholder 5">
            <a:extLst>
              <a:ext uri="{FF2B5EF4-FFF2-40B4-BE49-F238E27FC236}">
                <a16:creationId xmlns:a16="http://schemas.microsoft.com/office/drawing/2014/main" id="{4BC8CFEF-2F77-226A-437F-C427A065122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E089A-71CA-833F-96E3-560804F50B68}"/>
              </a:ext>
            </a:extLst>
          </p:cNvPr>
          <p:cNvSpPr>
            <a:spLocks noGrp="1"/>
          </p:cNvSpPr>
          <p:nvPr>
            <p:ph type="sldNum" sz="quarter" idx="12"/>
          </p:nvPr>
        </p:nvSpPr>
        <p:spPr/>
        <p:txBody>
          <a:bodyPr/>
          <a:lstStyle/>
          <a:p>
            <a:fld id="{C53B19B1-F687-4783-A477-0DCCBBB02E43}" type="slidenum">
              <a:rPr lang="en-GB" smtClean="0"/>
              <a:t>‹#›</a:t>
            </a:fld>
            <a:endParaRPr lang="en-GB"/>
          </a:p>
        </p:txBody>
      </p:sp>
    </p:spTree>
    <p:extLst>
      <p:ext uri="{BB962C8B-B14F-4D97-AF65-F5344CB8AC3E}">
        <p14:creationId xmlns:p14="http://schemas.microsoft.com/office/powerpoint/2010/main" val="832388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B4F569-13F7-9416-FE3A-D641DEB64D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9CDD22-2819-D7FE-887A-BEED4FBB91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6C8599-A2B7-2F7A-53D7-96A6D5D39A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26577C-693F-41AF-8198-66AFC905AE4A}" type="datetimeFigureOut">
              <a:rPr lang="en-GB" smtClean="0"/>
              <a:t>13/05/2026</a:t>
            </a:fld>
            <a:endParaRPr lang="en-GB"/>
          </a:p>
        </p:txBody>
      </p:sp>
      <p:sp>
        <p:nvSpPr>
          <p:cNvPr id="5" name="Footer Placeholder 4">
            <a:extLst>
              <a:ext uri="{FF2B5EF4-FFF2-40B4-BE49-F238E27FC236}">
                <a16:creationId xmlns:a16="http://schemas.microsoft.com/office/drawing/2014/main" id="{0DBB2436-A5A9-838B-7B72-0E7B67D770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BC3DA49-DA3C-4DCF-32D4-250C0DB516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3B19B1-F687-4783-A477-0DCCBBB02E43}" type="slidenum">
              <a:rPr lang="en-GB" smtClean="0"/>
              <a:t>‹#›</a:t>
            </a:fld>
            <a:endParaRPr lang="en-GB"/>
          </a:p>
        </p:txBody>
      </p:sp>
    </p:spTree>
    <p:extLst>
      <p:ext uri="{BB962C8B-B14F-4D97-AF65-F5344CB8AC3E}">
        <p14:creationId xmlns:p14="http://schemas.microsoft.com/office/powerpoint/2010/main" val="252297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1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66937923"/>
      </p:ext>
    </p:extLst>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url.uk.m.mimecastprotect.com/s/9UHFC3wAWcpmqJACgfkTQYGup?domain=socradar.io/"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s://event.on24.com/wcc/r/5332619/F5701E3CF8C45F2F6E863F6E69842849" TargetMode="External"/><Relationship Id="rId2" Type="http://schemas.openxmlformats.org/officeDocument/2006/relationships/hyperlink" Target="https://my.lmalloyds.com/WP/Event_display.aspx?EventKey=ELE26009"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0.emf"/><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package" Target="../embeddings/Microsoft_PowerPoint_Presentation.pptx"/><Relationship Id="rId2" Type="http://schemas.openxmlformats.org/officeDocument/2006/relationships/hyperlink" Target="https://skytek.com/insurance-solutions/" TargetMode="External"/><Relationship Id="rId1" Type="http://schemas.openxmlformats.org/officeDocument/2006/relationships/slideLayout" Target="../slideLayouts/slideLayout7.xml"/><Relationship Id="rId6" Type="http://schemas.openxmlformats.org/officeDocument/2006/relationships/image" Target="../media/image6.emf"/><Relationship Id="rId11" Type="http://schemas.openxmlformats.org/officeDocument/2006/relationships/image" Target="../media/image9.emf"/><Relationship Id="rId5" Type="http://schemas.openxmlformats.org/officeDocument/2006/relationships/oleObject" Target="../embeddings/oleObject1.bin"/><Relationship Id="rId10" Type="http://schemas.openxmlformats.org/officeDocument/2006/relationships/oleObject" Target="../embeddings/oleObject2.bin"/><Relationship Id="rId4" Type="http://schemas.openxmlformats.org/officeDocument/2006/relationships/image" Target="../media/image5.png"/><Relationship Id="rId9"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46B51-D382-3CC2-5CA2-A56284FC50AC}"/>
              </a:ext>
            </a:extLst>
          </p:cNvPr>
          <p:cNvSpPr>
            <a:spLocks noGrp="1"/>
          </p:cNvSpPr>
          <p:nvPr>
            <p:ph type="title"/>
          </p:nvPr>
        </p:nvSpPr>
        <p:spPr/>
        <p:txBody>
          <a:bodyPr>
            <a:normAutofit fontScale="90000"/>
          </a:bodyPr>
          <a:lstStyle/>
          <a:p>
            <a:r>
              <a:rPr lang="en-GB" dirty="0"/>
              <a:t>Iran/USA/Israel Conflict</a:t>
            </a:r>
            <a:br>
              <a:rPr lang="en-GB" sz="4800" dirty="0"/>
            </a:br>
            <a:r>
              <a:rPr lang="en-GB" sz="4800" dirty="0"/>
              <a:t>CAT Response Overview</a:t>
            </a:r>
          </a:p>
        </p:txBody>
      </p:sp>
      <p:sp>
        <p:nvSpPr>
          <p:cNvPr id="3" name="Text Placeholder 2">
            <a:extLst>
              <a:ext uri="{FF2B5EF4-FFF2-40B4-BE49-F238E27FC236}">
                <a16:creationId xmlns:a16="http://schemas.microsoft.com/office/drawing/2014/main" id="{71191E92-7522-5EA4-4BA1-F9245FB63DB3}"/>
              </a:ext>
            </a:extLst>
          </p:cNvPr>
          <p:cNvSpPr>
            <a:spLocks noGrp="1"/>
          </p:cNvSpPr>
          <p:nvPr>
            <p:ph type="body" sz="quarter" idx="10"/>
          </p:nvPr>
        </p:nvSpPr>
        <p:spPr/>
        <p:txBody>
          <a:bodyPr/>
          <a:lstStyle/>
          <a:p>
            <a:r>
              <a:rPr lang="en-GB" dirty="0">
                <a:latin typeface="Arial" panose="020B0604020202020204" pitchFamily="34" charset="0"/>
                <a:cs typeface="Arial" panose="020B0604020202020204" pitchFamily="34" charset="0"/>
              </a:rPr>
              <a:t>LMA Complex Claims Group</a:t>
            </a:r>
          </a:p>
        </p:txBody>
      </p:sp>
      <p:sp>
        <p:nvSpPr>
          <p:cNvPr id="4" name="Text Placeholder 3">
            <a:extLst>
              <a:ext uri="{FF2B5EF4-FFF2-40B4-BE49-F238E27FC236}">
                <a16:creationId xmlns:a16="http://schemas.microsoft.com/office/drawing/2014/main" id="{71BB5D5A-F36A-0B88-C0A3-D16DF7EB1517}"/>
              </a:ext>
            </a:extLst>
          </p:cNvPr>
          <p:cNvSpPr>
            <a:spLocks noGrp="1"/>
          </p:cNvSpPr>
          <p:nvPr>
            <p:ph type="body" sz="quarter" idx="12"/>
          </p:nvPr>
        </p:nvSpPr>
        <p:spPr>
          <a:xfrm>
            <a:off x="404994" y="5454845"/>
            <a:ext cx="10531681" cy="596900"/>
          </a:xfrm>
        </p:spPr>
        <p:txBody>
          <a:bodyPr vert="horz" lIns="121920" tIns="60960" rIns="121920" bIns="60960" rtlCol="0" anchor="t">
            <a:noAutofit/>
          </a:bodyPr>
          <a:lstStyle/>
          <a:p>
            <a:r>
              <a:rPr lang="en-GB" sz="1600" dirty="0"/>
              <a:t>March/April/May 2026</a:t>
            </a:r>
          </a:p>
        </p:txBody>
      </p:sp>
    </p:spTree>
    <p:extLst>
      <p:ext uri="{BB962C8B-B14F-4D97-AF65-F5344CB8AC3E}">
        <p14:creationId xmlns:p14="http://schemas.microsoft.com/office/powerpoint/2010/main" val="3970029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D6E241-7C7D-1B8D-9318-4D846E39ADD7}"/>
              </a:ext>
            </a:extLst>
          </p:cNvPr>
          <p:cNvSpPr txBox="1"/>
          <p:nvPr/>
        </p:nvSpPr>
        <p:spPr>
          <a:xfrm>
            <a:off x="3535680" y="6050671"/>
            <a:ext cx="6096000" cy="369332"/>
          </a:xfrm>
          <a:prstGeom prst="rect">
            <a:avLst/>
          </a:prstGeom>
          <a:noFill/>
        </p:spPr>
        <p:txBody>
          <a:bodyPr wrap="square">
            <a:spAutoFit/>
          </a:bodyPr>
          <a:lstStyle/>
          <a:p>
            <a:pPr>
              <a:buNone/>
            </a:pPr>
            <a:r>
              <a:rPr lang="en-GB" sz="1800" u="sng" dirty="0">
                <a:solidFill>
                  <a:srgbClr val="467886"/>
                </a:solidFill>
                <a:effectLst/>
                <a:latin typeface="Calibri" panose="020F0502020204030204" pitchFamily="34" charset="0"/>
                <a:ea typeface="Aptos" panose="020B0004020202020204" pitchFamily="34" charset="0"/>
                <a:cs typeface="Aptos" panose="020B0004020202020204" pitchFamily="34" charset="0"/>
                <a:hlinkClick r:id="rId2"/>
              </a:rPr>
              <a:t>https://socradar.io/iran-israel-cyber-conflict-dashboard/</a:t>
            </a:r>
            <a:endParaRPr lang="en-GB" sz="2000" dirty="0">
              <a:effectLst/>
              <a:latin typeface="Aptos" panose="020B0004020202020204" pitchFamily="34" charset="0"/>
              <a:ea typeface="Aptos" panose="020B0004020202020204" pitchFamily="34" charset="0"/>
              <a:cs typeface="Aptos" panose="020B0004020202020204" pitchFamily="34" charset="0"/>
            </a:endParaRPr>
          </a:p>
        </p:txBody>
      </p:sp>
      <p:sp>
        <p:nvSpPr>
          <p:cNvPr id="4" name="Title 1">
            <a:extLst>
              <a:ext uri="{FF2B5EF4-FFF2-40B4-BE49-F238E27FC236}">
                <a16:creationId xmlns:a16="http://schemas.microsoft.com/office/drawing/2014/main" id="{B83BD789-818C-643A-D199-690BDBC62EDA}"/>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C5143D"/>
                </a:solidFill>
              </a:rPr>
              <a:t>Cyber update </a:t>
            </a:r>
            <a:r>
              <a:rPr lang="en-GB" sz="3600" dirty="0">
                <a:solidFill>
                  <a:srgbClr val="C5143D"/>
                </a:solidFill>
              </a:rPr>
              <a:t>(April 2026)						</a:t>
            </a:r>
          </a:p>
          <a:p>
            <a:r>
              <a:rPr lang="en-GB" sz="1200" b="1" dirty="0"/>
              <a:t>As shared by Cyber Group chair Carolyn Thomas</a:t>
            </a:r>
            <a:endParaRPr lang="en-GB" sz="3600" b="1" dirty="0"/>
          </a:p>
        </p:txBody>
      </p:sp>
      <p:pic>
        <p:nvPicPr>
          <p:cNvPr id="6" name="Picture 5">
            <a:extLst>
              <a:ext uri="{FF2B5EF4-FFF2-40B4-BE49-F238E27FC236}">
                <a16:creationId xmlns:a16="http://schemas.microsoft.com/office/drawing/2014/main" id="{8A247268-0960-796B-2C7D-925B784A9E3E}"/>
              </a:ext>
            </a:extLst>
          </p:cNvPr>
          <p:cNvPicPr>
            <a:picLocks noChangeAspect="1"/>
          </p:cNvPicPr>
          <p:nvPr/>
        </p:nvPicPr>
        <p:blipFill>
          <a:blip r:embed="rId3"/>
          <a:stretch>
            <a:fillRect/>
          </a:stretch>
        </p:blipFill>
        <p:spPr>
          <a:xfrm>
            <a:off x="1371604" y="1051385"/>
            <a:ext cx="8857679" cy="4999286"/>
          </a:xfrm>
          <a:prstGeom prst="rect">
            <a:avLst/>
          </a:prstGeom>
        </p:spPr>
      </p:pic>
    </p:spTree>
    <p:extLst>
      <p:ext uri="{BB962C8B-B14F-4D97-AF65-F5344CB8AC3E}">
        <p14:creationId xmlns:p14="http://schemas.microsoft.com/office/powerpoint/2010/main" val="79502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E684-31B6-F984-3802-E6AF956B7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17C73C-946B-8A01-0F61-B91B5B7AD7AC}"/>
              </a:ext>
            </a:extLst>
          </p:cNvPr>
          <p:cNvSpPr>
            <a:spLocks noGrp="1"/>
          </p:cNvSpPr>
          <p:nvPr>
            <p:ph type="title"/>
          </p:nvPr>
        </p:nvSpPr>
        <p:spPr/>
        <p:txBody>
          <a:bodyPr>
            <a:normAutofit fontScale="90000"/>
          </a:bodyPr>
          <a:lstStyle/>
          <a:p>
            <a:r>
              <a:rPr lang="en-GB" dirty="0"/>
              <a:t>Past meetings, </a:t>
            </a:r>
            <a:br>
              <a:rPr lang="en-GB" dirty="0"/>
            </a:br>
            <a:r>
              <a:rPr lang="en-GB" dirty="0"/>
              <a:t>communications and </a:t>
            </a:r>
            <a:br>
              <a:rPr lang="en-GB" dirty="0"/>
            </a:br>
            <a:r>
              <a:rPr lang="en-GB" dirty="0"/>
              <a:t>guidance</a:t>
            </a:r>
          </a:p>
        </p:txBody>
      </p:sp>
      <p:sp>
        <p:nvSpPr>
          <p:cNvPr id="3" name="Text Placeholder 2">
            <a:extLst>
              <a:ext uri="{FF2B5EF4-FFF2-40B4-BE49-F238E27FC236}">
                <a16:creationId xmlns:a16="http://schemas.microsoft.com/office/drawing/2014/main" id="{5A2854B2-C3C3-4088-AC6A-98D8CBDDBDA1}"/>
              </a:ext>
            </a:extLst>
          </p:cNvPr>
          <p:cNvSpPr>
            <a:spLocks noGrp="1"/>
          </p:cNvSpPr>
          <p:nvPr>
            <p:ph type="body" sz="quarter" idx="10"/>
          </p:nvPr>
        </p:nvSpPr>
        <p:spPr/>
        <p:txBody>
          <a:bodyPr/>
          <a:lstStyle/>
          <a:p>
            <a:r>
              <a:rPr lang="en-GB" dirty="0"/>
              <a:t>LMA Complex Claims Group</a:t>
            </a:r>
          </a:p>
        </p:txBody>
      </p:sp>
      <p:sp>
        <p:nvSpPr>
          <p:cNvPr id="4" name="Text Placeholder 3">
            <a:extLst>
              <a:ext uri="{FF2B5EF4-FFF2-40B4-BE49-F238E27FC236}">
                <a16:creationId xmlns:a16="http://schemas.microsoft.com/office/drawing/2014/main" id="{5BAD45D4-6E74-2CEA-12FA-20B6E1282754}"/>
              </a:ext>
            </a:extLst>
          </p:cNvPr>
          <p:cNvSpPr>
            <a:spLocks noGrp="1"/>
          </p:cNvSpPr>
          <p:nvPr>
            <p:ph type="body" sz="quarter" idx="12"/>
          </p:nvPr>
        </p:nvSpPr>
        <p:spPr/>
        <p:txBody>
          <a:bodyPr/>
          <a:lstStyle/>
          <a:p>
            <a:r>
              <a:rPr lang="en-GB" dirty="0"/>
              <a:t>April 2026</a:t>
            </a:r>
          </a:p>
        </p:txBody>
      </p:sp>
    </p:spTree>
    <p:extLst>
      <p:ext uri="{BB962C8B-B14F-4D97-AF65-F5344CB8AC3E}">
        <p14:creationId xmlns:p14="http://schemas.microsoft.com/office/powerpoint/2010/main" val="4277341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554E33-63FA-AB9D-9FE2-3FEA3ACB4971}"/>
              </a:ext>
            </a:extLst>
          </p:cNvPr>
          <p:cNvSpPr txBox="1"/>
          <p:nvPr/>
        </p:nvSpPr>
        <p:spPr>
          <a:xfrm>
            <a:off x="285481" y="1601307"/>
            <a:ext cx="11621038" cy="4555093"/>
          </a:xfrm>
          <a:prstGeom prst="rect">
            <a:avLst/>
          </a:prstGeom>
          <a:noFill/>
        </p:spPr>
        <p:txBody>
          <a:bodyPr wrap="square">
            <a:spAutoFit/>
          </a:bodyPr>
          <a:lstStyle/>
          <a:p>
            <a:pPr>
              <a:buNone/>
            </a:pPr>
            <a:r>
              <a:rPr lang="en-GB" sz="2800" b="1" dirty="0">
                <a:solidFill>
                  <a:srgbClr val="C00000"/>
                </a:solidFill>
              </a:rPr>
              <a:t>26AA</a:t>
            </a:r>
            <a:r>
              <a:rPr lang="en-GB" dirty="0"/>
              <a:t> – Losses </a:t>
            </a:r>
            <a:r>
              <a:rPr lang="en-GB" b="1" dirty="0"/>
              <a:t>directly</a:t>
            </a:r>
            <a:r>
              <a:rPr lang="en-GB" dirty="0"/>
              <a:t> arising from the US/Israel/Iran Conflict commencing 28</a:t>
            </a:r>
            <a:r>
              <a:rPr lang="en-GB" i="1" dirty="0"/>
              <a:t>th</a:t>
            </a:r>
            <a:r>
              <a:rPr lang="en-GB" dirty="0"/>
              <a:t> February 2026 and ongoing</a:t>
            </a:r>
          </a:p>
          <a:p>
            <a:pPr>
              <a:buNone/>
            </a:pPr>
            <a:r>
              <a:rPr lang="en-GB" dirty="0"/>
              <a:t>(1) Iran attacking a US base in one of the Gulf states which either causes damage or, debris from ordinance causes damage along with any consequential loss that follows.</a:t>
            </a:r>
          </a:p>
          <a:p>
            <a:r>
              <a:rPr lang="en-GB" dirty="0"/>
              <a:t>(2) Iran attacking Israel which either causes damage or, debris from ordinance causes damage along with any consequential loss that follows</a:t>
            </a:r>
          </a:p>
          <a:p>
            <a:r>
              <a:rPr lang="en-GB" dirty="0"/>
              <a:t>(3) Iran striking a vessel in the straight of Hormuz or Vessels being stuck and incurring costs as a result of ongoing conflict</a:t>
            </a:r>
          </a:p>
          <a:p>
            <a:pPr>
              <a:buNone/>
            </a:pPr>
            <a:r>
              <a:rPr lang="en-GB" dirty="0"/>
              <a:t> </a:t>
            </a:r>
          </a:p>
          <a:p>
            <a:pPr>
              <a:buNone/>
            </a:pPr>
            <a:r>
              <a:rPr lang="en-GB" sz="2800" b="1" dirty="0">
                <a:solidFill>
                  <a:srgbClr val="C00000"/>
                </a:solidFill>
              </a:rPr>
              <a:t>26AB</a:t>
            </a:r>
            <a:r>
              <a:rPr lang="en-GB" dirty="0"/>
              <a:t> - Losses </a:t>
            </a:r>
            <a:r>
              <a:rPr lang="en-GB" b="1" dirty="0"/>
              <a:t>indirectly</a:t>
            </a:r>
            <a:r>
              <a:rPr lang="en-GB" dirty="0"/>
              <a:t> arising from or in consequence of the US/Israel/Iran Conflict commencing 28</a:t>
            </a:r>
            <a:r>
              <a:rPr lang="en-GB" i="1" dirty="0"/>
              <a:t>th</a:t>
            </a:r>
            <a:r>
              <a:rPr lang="en-GB" dirty="0"/>
              <a:t> February 2026 and ongoing</a:t>
            </a:r>
          </a:p>
          <a:p>
            <a:pPr>
              <a:buNone/>
            </a:pPr>
            <a:r>
              <a:rPr lang="en-GB" dirty="0"/>
              <a:t>(1) Hezbollah attacking Israel after 28</a:t>
            </a:r>
            <a:r>
              <a:rPr lang="en-GB" i="1" dirty="0"/>
              <a:t>th</a:t>
            </a:r>
            <a:r>
              <a:rPr lang="en-GB" dirty="0"/>
              <a:t> February which either causes damage or, debris from ordinance causes damage along with any consequential loss that follows</a:t>
            </a:r>
          </a:p>
          <a:p>
            <a:r>
              <a:rPr lang="en-GB" dirty="0"/>
              <a:t>(2) Hezbollah or another proxy sending drones to Cyprus or other regions in the gulf which either causes damage or, debris from ordinance causes damage along with any consequential loss that follows</a:t>
            </a:r>
          </a:p>
          <a:p>
            <a:r>
              <a:rPr lang="en-GB" dirty="0"/>
              <a:t>(3) Potential terrorist attacks in ‘retaliation’ of US/Israel attacking Iran</a:t>
            </a:r>
          </a:p>
        </p:txBody>
      </p:sp>
      <p:sp>
        <p:nvSpPr>
          <p:cNvPr id="4" name="Title 1">
            <a:extLst>
              <a:ext uri="{FF2B5EF4-FFF2-40B4-BE49-F238E27FC236}">
                <a16:creationId xmlns:a16="http://schemas.microsoft.com/office/drawing/2014/main" id="{A79B55DC-226A-B682-9E13-6CDE37D8D88D}"/>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867" dirty="0">
                <a:solidFill>
                  <a:srgbClr val="C5143D"/>
                </a:solidFill>
              </a:rPr>
              <a:t>CAT Code Guidance </a:t>
            </a:r>
          </a:p>
          <a:p>
            <a:r>
              <a:rPr lang="en-GB" sz="2400" b="1" dirty="0"/>
              <a:t>Political Violence &amp; Terrorism examples</a:t>
            </a:r>
            <a:endParaRPr lang="en-GB" sz="5867" b="1" dirty="0"/>
          </a:p>
        </p:txBody>
      </p:sp>
    </p:spTree>
    <p:extLst>
      <p:ext uri="{BB962C8B-B14F-4D97-AF65-F5344CB8AC3E}">
        <p14:creationId xmlns:p14="http://schemas.microsoft.com/office/powerpoint/2010/main" val="3418677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AB34DF1-5976-5FC5-0B2D-F95A7D6C31B9}"/>
              </a:ext>
            </a:extLst>
          </p:cNvPr>
          <p:cNvGraphicFramePr>
            <a:graphicFrameLocks noGrp="1"/>
          </p:cNvGraphicFramePr>
          <p:nvPr>
            <p:extLst>
              <p:ext uri="{D42A27DB-BD31-4B8C-83A1-F6EECF244321}">
                <p14:modId xmlns:p14="http://schemas.microsoft.com/office/powerpoint/2010/main" val="3816297338"/>
              </p:ext>
            </p:extLst>
          </p:nvPr>
        </p:nvGraphicFramePr>
        <p:xfrm>
          <a:off x="5670702" y="4921237"/>
          <a:ext cx="6339579" cy="1722120"/>
        </p:xfrm>
        <a:graphic>
          <a:graphicData uri="http://schemas.openxmlformats.org/drawingml/2006/table">
            <a:tbl>
              <a:tblPr/>
              <a:tblGrid>
                <a:gridCol w="2113193">
                  <a:extLst>
                    <a:ext uri="{9D8B030D-6E8A-4147-A177-3AD203B41FA5}">
                      <a16:colId xmlns:a16="http://schemas.microsoft.com/office/drawing/2014/main" val="3744228775"/>
                    </a:ext>
                  </a:extLst>
                </a:gridCol>
                <a:gridCol w="2113193">
                  <a:extLst>
                    <a:ext uri="{9D8B030D-6E8A-4147-A177-3AD203B41FA5}">
                      <a16:colId xmlns:a16="http://schemas.microsoft.com/office/drawing/2014/main" val="3791008005"/>
                    </a:ext>
                  </a:extLst>
                </a:gridCol>
                <a:gridCol w="2113193">
                  <a:extLst>
                    <a:ext uri="{9D8B030D-6E8A-4147-A177-3AD203B41FA5}">
                      <a16:colId xmlns:a16="http://schemas.microsoft.com/office/drawing/2014/main" val="2066838381"/>
                    </a:ext>
                  </a:extLst>
                </a:gridCol>
              </a:tblGrid>
              <a:tr h="0">
                <a:tc>
                  <a:txBody>
                    <a:bodyPr/>
                    <a:lstStyle/>
                    <a:p>
                      <a:pPr>
                        <a:buNone/>
                      </a:pPr>
                      <a:r>
                        <a:rPr lang="de-DE" sz="1100" b="1" dirty="0">
                          <a:solidFill>
                            <a:schemeClr val="bg1"/>
                          </a:solidFill>
                          <a:effectLst/>
                          <a:latin typeface="Calibri" panose="020F0502020204030204" pitchFamily="34" charset="0"/>
                        </a:rPr>
                        <a:t>CAT Code</a:t>
                      </a:r>
                      <a:endParaRPr lang="de-DE" sz="1200" dirty="0">
                        <a:solidFill>
                          <a:schemeClr val="bg1"/>
                        </a:solidFill>
                        <a:effectLst/>
                        <a:latin typeface="Aptos"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buNone/>
                      </a:pPr>
                      <a:r>
                        <a:rPr lang="de-DE" sz="1100" b="1" dirty="0">
                          <a:solidFill>
                            <a:schemeClr val="bg1"/>
                          </a:solidFill>
                          <a:effectLst/>
                          <a:latin typeface="Calibri" panose="020F0502020204030204" pitchFamily="34" charset="0"/>
                        </a:rPr>
                        <a:t>Description</a:t>
                      </a:r>
                      <a:endParaRPr lang="de-DE" sz="1200" dirty="0">
                        <a:solidFill>
                          <a:schemeClr val="bg1"/>
                        </a:solidFill>
                        <a:effectLst/>
                        <a:latin typeface="Aptos"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buNone/>
                      </a:pPr>
                      <a:r>
                        <a:rPr lang="de-DE" sz="1100" b="1" dirty="0">
                          <a:solidFill>
                            <a:schemeClr val="bg1"/>
                          </a:solidFill>
                          <a:effectLst/>
                          <a:latin typeface="Calibri" panose="020F0502020204030204" pitchFamily="34" charset="0"/>
                        </a:rPr>
                        <a:t>Event Code</a:t>
                      </a:r>
                      <a:endParaRPr lang="de-DE" sz="1200" dirty="0">
                        <a:solidFill>
                          <a:schemeClr val="bg1"/>
                        </a:solidFill>
                        <a:effectLst/>
                        <a:latin typeface="Aptos"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324762164"/>
                  </a:ext>
                </a:extLst>
              </a:tr>
              <a:tr h="0">
                <a:tc>
                  <a:txBody>
                    <a:bodyPr/>
                    <a:lstStyle/>
                    <a:p>
                      <a:pPr>
                        <a:buNone/>
                      </a:pPr>
                      <a:r>
                        <a:rPr lang="de-DE" sz="1100" dirty="0">
                          <a:effectLst/>
                          <a:latin typeface="Calibri" panose="020F0502020204030204" pitchFamily="34" charset="0"/>
                        </a:rPr>
                        <a:t>26AA</a:t>
                      </a:r>
                      <a:endParaRPr lang="de-DE" sz="1200" dirty="0">
                        <a:effectLst/>
                        <a:latin typeface="Aptos"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050" dirty="0">
                          <a:effectLst/>
                          <a:latin typeface="Calibri" panose="020F0502020204030204" pitchFamily="34" charset="0"/>
                        </a:rPr>
                        <a:t>All losses directly arising from the US / Israel / Iran conflict, commencing 28 February 2026 and ongoing</a:t>
                      </a:r>
                      <a:endParaRPr lang="en-GB" sz="1100" dirty="0">
                        <a:effectLst/>
                        <a:latin typeface="Aptos"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de-DE" sz="1100">
                          <a:effectLst/>
                          <a:latin typeface="Calibri" panose="020F0502020204030204" pitchFamily="34" charset="0"/>
                        </a:rPr>
                        <a:t>68110</a:t>
                      </a:r>
                      <a:endParaRPr lang="de-DE" sz="1200">
                        <a:effectLst/>
                        <a:latin typeface="Aptos"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4464657"/>
                  </a:ext>
                </a:extLst>
              </a:tr>
              <a:tr h="0">
                <a:tc>
                  <a:txBody>
                    <a:bodyPr/>
                    <a:lstStyle/>
                    <a:p>
                      <a:pPr>
                        <a:buNone/>
                      </a:pPr>
                      <a:r>
                        <a:rPr lang="de-DE" sz="1100" dirty="0">
                          <a:effectLst/>
                          <a:latin typeface="Calibri" panose="020F0502020204030204" pitchFamily="34" charset="0"/>
                        </a:rPr>
                        <a:t>26AB</a:t>
                      </a:r>
                      <a:endParaRPr lang="de-DE" sz="1200" dirty="0">
                        <a:effectLst/>
                        <a:latin typeface="Aptos"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050" dirty="0">
                          <a:effectLst/>
                          <a:latin typeface="Calibri" panose="020F0502020204030204" pitchFamily="34" charset="0"/>
                        </a:rPr>
                        <a:t>All losses indirectly arising from or in consequence of the US / Israel / Iran conflict, commencing 28 February 2026 and ongoing</a:t>
                      </a:r>
                      <a:endParaRPr lang="en-GB" sz="1100" dirty="0">
                        <a:effectLst/>
                        <a:latin typeface="Aptos"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de-DE" sz="1100" dirty="0">
                          <a:effectLst/>
                          <a:latin typeface="Calibri" panose="020F0502020204030204" pitchFamily="34" charset="0"/>
                        </a:rPr>
                        <a:t>68111</a:t>
                      </a:r>
                      <a:endParaRPr lang="de-DE" sz="1200" dirty="0">
                        <a:effectLst/>
                        <a:latin typeface="Aptos"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0094983"/>
                  </a:ext>
                </a:extLst>
              </a:tr>
            </a:tbl>
          </a:graphicData>
        </a:graphic>
      </p:graphicFrame>
      <p:graphicFrame>
        <p:nvGraphicFramePr>
          <p:cNvPr id="6" name="Table 5">
            <a:extLst>
              <a:ext uri="{FF2B5EF4-FFF2-40B4-BE49-F238E27FC236}">
                <a16:creationId xmlns:a16="http://schemas.microsoft.com/office/drawing/2014/main" id="{873C1126-5A69-8204-165F-9024C859A87A}"/>
              </a:ext>
            </a:extLst>
          </p:cNvPr>
          <p:cNvGraphicFramePr>
            <a:graphicFrameLocks noGrp="1"/>
          </p:cNvGraphicFramePr>
          <p:nvPr>
            <p:extLst>
              <p:ext uri="{D42A27DB-BD31-4B8C-83A1-F6EECF244321}">
                <p14:modId xmlns:p14="http://schemas.microsoft.com/office/powerpoint/2010/main" val="9765928"/>
              </p:ext>
            </p:extLst>
          </p:nvPr>
        </p:nvGraphicFramePr>
        <p:xfrm>
          <a:off x="5670701" y="153683"/>
          <a:ext cx="6339579" cy="4556760"/>
        </p:xfrm>
        <a:graphic>
          <a:graphicData uri="http://schemas.openxmlformats.org/drawingml/2006/table">
            <a:tbl>
              <a:tblPr/>
              <a:tblGrid>
                <a:gridCol w="2000485">
                  <a:extLst>
                    <a:ext uri="{9D8B030D-6E8A-4147-A177-3AD203B41FA5}">
                      <a16:colId xmlns:a16="http://schemas.microsoft.com/office/drawing/2014/main" val="1185824214"/>
                    </a:ext>
                  </a:extLst>
                </a:gridCol>
                <a:gridCol w="2069240">
                  <a:extLst>
                    <a:ext uri="{9D8B030D-6E8A-4147-A177-3AD203B41FA5}">
                      <a16:colId xmlns:a16="http://schemas.microsoft.com/office/drawing/2014/main" val="3216959156"/>
                    </a:ext>
                  </a:extLst>
                </a:gridCol>
                <a:gridCol w="2269854">
                  <a:extLst>
                    <a:ext uri="{9D8B030D-6E8A-4147-A177-3AD203B41FA5}">
                      <a16:colId xmlns:a16="http://schemas.microsoft.com/office/drawing/2014/main" val="822118597"/>
                    </a:ext>
                  </a:extLst>
                </a:gridCol>
              </a:tblGrid>
              <a:tr h="2113507">
                <a:tc>
                  <a:txBody>
                    <a:bodyPr/>
                    <a:lstStyle/>
                    <a:p>
                      <a:pPr>
                        <a:buNone/>
                      </a:pPr>
                      <a:r>
                        <a:rPr lang="en-GB" sz="900" b="1" dirty="0">
                          <a:solidFill>
                            <a:srgbClr val="C00000"/>
                          </a:solidFill>
                          <a:effectLst/>
                          <a:latin typeface="Calibri" panose="020F0502020204030204" pitchFamily="34" charset="0"/>
                        </a:rPr>
                        <a:t>Opportunistic Ransomware Scenario</a:t>
                      </a:r>
                      <a:br>
                        <a:rPr lang="en-GB" sz="800" dirty="0">
                          <a:solidFill>
                            <a:srgbClr val="C00000"/>
                          </a:solidFill>
                          <a:effectLst/>
                          <a:latin typeface="Calibri" panose="020F0502020204030204" pitchFamily="34" charset="0"/>
                        </a:rPr>
                      </a:br>
                      <a:endParaRPr lang="en-GB" sz="800" dirty="0">
                        <a:solidFill>
                          <a:srgbClr val="C00000"/>
                        </a:solidFill>
                        <a:effectLst/>
                        <a:latin typeface="Calibri" panose="020F0502020204030204" pitchFamily="34" charset="0"/>
                      </a:endParaRPr>
                    </a:p>
                    <a:p>
                      <a:pPr>
                        <a:buNone/>
                      </a:pPr>
                      <a:r>
                        <a:rPr lang="en-GB" sz="800" dirty="0">
                          <a:effectLst/>
                          <a:latin typeface="Calibri" panose="020F0502020204030204" pitchFamily="34" charset="0"/>
                        </a:rPr>
                        <a:t>A UK manufacturing insured suffers a ransomware attack in April 2026.</a:t>
                      </a:r>
                      <a:br>
                        <a:rPr lang="en-GB" sz="800" dirty="0">
                          <a:effectLst/>
                          <a:latin typeface="Calibri" panose="020F0502020204030204" pitchFamily="34" charset="0"/>
                        </a:rPr>
                      </a:br>
                      <a:r>
                        <a:rPr lang="en-GB" sz="800" dirty="0">
                          <a:effectLst/>
                          <a:latin typeface="Calibri" panose="020F0502020204030204" pitchFamily="34" charset="0"/>
                        </a:rPr>
                        <a:t>The malware strain is widely used by criminal groups. No political messaging; no evidence of state direction.</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But for test:</a:t>
                      </a:r>
                      <a:r>
                        <a:rPr lang="en-GB" sz="800" dirty="0">
                          <a:effectLst/>
                          <a:latin typeface="Calibri" panose="020F0502020204030204" pitchFamily="34" charset="0"/>
                        </a:rPr>
                        <a:t>  Would this attack have occurred but for the conflict?</a:t>
                      </a:r>
                      <a:br>
                        <a:rPr lang="en-GB" sz="800" dirty="0">
                          <a:effectLst/>
                          <a:latin typeface="Calibri" panose="020F0502020204030204" pitchFamily="34" charset="0"/>
                        </a:rPr>
                      </a:br>
                      <a:r>
                        <a:rPr lang="en-GB" sz="800" dirty="0">
                          <a:effectLst/>
                          <a:latin typeface="Calibri" panose="020F0502020204030204" pitchFamily="34" charset="0"/>
                        </a:rPr>
                        <a:t>Yes.</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CAT Coding</a:t>
                      </a:r>
                      <a:br>
                        <a:rPr lang="en-GB" sz="800" dirty="0">
                          <a:effectLst/>
                          <a:latin typeface="Calibri" panose="020F0502020204030204" pitchFamily="34" charset="0"/>
                        </a:rPr>
                      </a:br>
                      <a:r>
                        <a:rPr lang="en-GB" sz="800" dirty="0">
                          <a:effectLst/>
                          <a:latin typeface="Segoe UI Emoji" panose="020B0502040204020203" pitchFamily="34" charset="0"/>
                        </a:rPr>
                        <a:t>❌</a:t>
                      </a:r>
                      <a:r>
                        <a:rPr lang="en-GB" sz="800" dirty="0">
                          <a:effectLst/>
                          <a:latin typeface="Calibri" panose="020F0502020204030204" pitchFamily="34" charset="0"/>
                        </a:rPr>
                        <a:t> No CAT Code</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Reasoning</a:t>
                      </a:r>
                      <a:br>
                        <a:rPr lang="en-GB" sz="800" dirty="0">
                          <a:effectLst/>
                          <a:latin typeface="Calibri" panose="020F0502020204030204" pitchFamily="34" charset="0"/>
                        </a:rPr>
                      </a:br>
                      <a:r>
                        <a:rPr lang="en-GB" sz="800" dirty="0">
                          <a:effectLst/>
                          <a:latin typeface="Calibri" panose="020F0502020204030204" pitchFamily="34" charset="0"/>
                        </a:rPr>
                        <a:t>On the facts known, there is nothing to suggest that this event arises from the conflict or forms part of the elevated threat environment.</a:t>
                      </a:r>
                      <a:endParaRPr lang="en-GB" sz="900" dirty="0">
                        <a:effectLst/>
                        <a:latin typeface="Aptos" panose="020B0004020202020204" pitchFamily="34" charset="0"/>
                      </a:endParaRPr>
                    </a:p>
                  </a:txBody>
                  <a:tcPr marL="50860" marR="508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900" b="1" dirty="0">
                          <a:solidFill>
                            <a:srgbClr val="C00000"/>
                          </a:solidFill>
                          <a:effectLst/>
                          <a:latin typeface="Calibri" panose="020F0502020204030204" pitchFamily="34" charset="0"/>
                        </a:rPr>
                        <a:t>Politically Themed Data Theft Scenario</a:t>
                      </a:r>
                    </a:p>
                    <a:p>
                      <a:pPr>
                        <a:buNone/>
                      </a:pPr>
                      <a:br>
                        <a:rPr lang="en-GB" sz="800" dirty="0">
                          <a:effectLst/>
                          <a:latin typeface="Calibri" panose="020F0502020204030204" pitchFamily="34" charset="0"/>
                        </a:rPr>
                      </a:br>
                      <a:r>
                        <a:rPr lang="en-GB" sz="800" dirty="0">
                          <a:effectLst/>
                          <a:latin typeface="Calibri" panose="020F0502020204030204" pitchFamily="34" charset="0"/>
                        </a:rPr>
                        <a:t>A US technology company suffers data exfiltration and website defacement. Attack includes slogans criticising US foreign policy towards Iran. Tooling and infrastructure is consistent with criminal actors.</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But for test</a:t>
                      </a:r>
                      <a:r>
                        <a:rPr lang="en-GB" sz="800" dirty="0">
                          <a:effectLst/>
                          <a:latin typeface="Calibri" panose="020F0502020204030204" pitchFamily="34" charset="0"/>
                        </a:rPr>
                        <a:t>: Would this loss have occurred absent the conflict?</a:t>
                      </a:r>
                      <a:br>
                        <a:rPr lang="en-GB" sz="800" dirty="0">
                          <a:effectLst/>
                          <a:latin typeface="Calibri" panose="020F0502020204030204" pitchFamily="34" charset="0"/>
                        </a:rPr>
                      </a:br>
                      <a:r>
                        <a:rPr lang="en-GB" sz="800" dirty="0">
                          <a:effectLst/>
                          <a:latin typeface="Calibri" panose="020F0502020204030204" pitchFamily="34" charset="0"/>
                        </a:rPr>
                        <a:t>Likely yes.</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CAT Coding</a:t>
                      </a:r>
                      <a:br>
                        <a:rPr lang="en-GB" sz="800" dirty="0">
                          <a:effectLst/>
                          <a:latin typeface="Calibri" panose="020F0502020204030204" pitchFamily="34" charset="0"/>
                        </a:rPr>
                      </a:br>
                      <a:r>
                        <a:rPr lang="en-GB" sz="800" dirty="0">
                          <a:effectLst/>
                          <a:latin typeface="Segoe UI Emoji" panose="020B0502040204020203" pitchFamily="34" charset="0"/>
                        </a:rPr>
                        <a:t>✅</a:t>
                      </a:r>
                      <a:r>
                        <a:rPr lang="en-GB" sz="800" dirty="0">
                          <a:effectLst/>
                          <a:latin typeface="Calibri" panose="020F0502020204030204" pitchFamily="34" charset="0"/>
                        </a:rPr>
                        <a:t> 26AB – Indirect</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Reasoning</a:t>
                      </a:r>
                      <a:br>
                        <a:rPr lang="en-GB" sz="800" dirty="0">
                          <a:effectLst/>
                          <a:latin typeface="Calibri" panose="020F0502020204030204" pitchFamily="34" charset="0"/>
                        </a:rPr>
                      </a:br>
                      <a:r>
                        <a:rPr lang="en-GB" sz="800" dirty="0">
                          <a:effectLst/>
                          <a:latin typeface="Calibri" panose="020F0502020204030204" pitchFamily="34" charset="0"/>
                        </a:rPr>
                        <a:t>Political messaging alone does not establish direct causation but its timing suggests a connection to the conflict. Code as indirect subject to further information.</a:t>
                      </a:r>
                      <a:endParaRPr lang="en-GB" sz="900" dirty="0">
                        <a:effectLst/>
                        <a:latin typeface="Aptos" panose="020B0004020202020204" pitchFamily="34" charset="0"/>
                      </a:endParaRPr>
                    </a:p>
                    <a:p>
                      <a:pPr>
                        <a:buNone/>
                      </a:pPr>
                      <a:r>
                        <a:rPr lang="en-GB" sz="800" dirty="0">
                          <a:effectLst/>
                          <a:latin typeface="Calibri" panose="020F0502020204030204" pitchFamily="34" charset="0"/>
                        </a:rPr>
                        <a:t> </a:t>
                      </a:r>
                      <a:endParaRPr lang="en-GB" sz="900" dirty="0">
                        <a:effectLst/>
                        <a:latin typeface="Aptos" panose="020B0004020202020204" pitchFamily="34" charset="0"/>
                      </a:endParaRPr>
                    </a:p>
                  </a:txBody>
                  <a:tcPr marL="50860" marR="508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900" b="1" dirty="0">
                          <a:solidFill>
                            <a:srgbClr val="C00000"/>
                          </a:solidFill>
                          <a:effectLst/>
                          <a:latin typeface="Calibri" panose="020F0502020204030204" pitchFamily="34" charset="0"/>
                        </a:rPr>
                        <a:t>Supply‑Chain Cyber Disruption Scenario</a:t>
                      </a:r>
                    </a:p>
                    <a:p>
                      <a:pPr>
                        <a:buNone/>
                      </a:pPr>
                      <a:br>
                        <a:rPr lang="en-GB" sz="800" dirty="0">
                          <a:effectLst/>
                          <a:latin typeface="Calibri" panose="020F0502020204030204" pitchFamily="34" charset="0"/>
                        </a:rPr>
                      </a:br>
                      <a:r>
                        <a:rPr lang="en-GB" sz="800" dirty="0">
                          <a:effectLst/>
                          <a:latin typeface="Calibri" panose="020F0502020204030204" pitchFamily="34" charset="0"/>
                        </a:rPr>
                        <a:t>An insured’s IT service provider experiences a cyber outage. Provider operations in the Middle East are disrupted due to regional infrastructure instability. Insured suffers BI loss.</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But for test</a:t>
                      </a:r>
                      <a:r>
                        <a:rPr lang="en-GB" sz="800" dirty="0">
                          <a:effectLst/>
                          <a:latin typeface="Calibri" panose="020F0502020204030204" pitchFamily="34" charset="0"/>
                        </a:rPr>
                        <a:t>: Would the loss have occurred absent the conflict?</a:t>
                      </a:r>
                      <a:br>
                        <a:rPr lang="en-GB" sz="800" dirty="0">
                          <a:effectLst/>
                          <a:latin typeface="Calibri" panose="020F0502020204030204" pitchFamily="34" charset="0"/>
                        </a:rPr>
                      </a:br>
                      <a:r>
                        <a:rPr lang="en-GB" sz="800" dirty="0">
                          <a:effectLst/>
                          <a:latin typeface="Calibri" panose="020F0502020204030204" pitchFamily="34" charset="0"/>
                        </a:rPr>
                        <a:t>Probably not in the same way or at the same time.</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CAT Coding</a:t>
                      </a:r>
                      <a:br>
                        <a:rPr lang="en-GB" sz="800" dirty="0">
                          <a:effectLst/>
                          <a:latin typeface="Calibri" panose="020F0502020204030204" pitchFamily="34" charset="0"/>
                        </a:rPr>
                      </a:br>
                      <a:r>
                        <a:rPr lang="en-GB" sz="800" dirty="0">
                          <a:effectLst/>
                          <a:latin typeface="Segoe UI Emoji" panose="020B0502040204020203" pitchFamily="34" charset="0"/>
                        </a:rPr>
                        <a:t>✅</a:t>
                      </a:r>
                      <a:r>
                        <a:rPr lang="en-GB" sz="800" dirty="0">
                          <a:effectLst/>
                          <a:latin typeface="Calibri" panose="020F0502020204030204" pitchFamily="34" charset="0"/>
                        </a:rPr>
                        <a:t> 26AB – Indirect</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Reasoning</a:t>
                      </a:r>
                      <a:br>
                        <a:rPr lang="en-GB" sz="800" dirty="0">
                          <a:effectLst/>
                          <a:latin typeface="Calibri" panose="020F0502020204030204" pitchFamily="34" charset="0"/>
                        </a:rPr>
                      </a:br>
                      <a:r>
                        <a:rPr lang="en-GB" sz="800" dirty="0">
                          <a:effectLst/>
                          <a:latin typeface="Calibri" panose="020F0502020204030204" pitchFamily="34" charset="0"/>
                        </a:rPr>
                        <a:t>Loss arises in consequence of conflict‑driven instability suffered by the service provider, not directly by the Insured.</a:t>
                      </a:r>
                      <a:endParaRPr lang="en-GB" sz="900" dirty="0">
                        <a:effectLst/>
                        <a:latin typeface="Aptos" panose="020B0004020202020204" pitchFamily="34" charset="0"/>
                      </a:endParaRPr>
                    </a:p>
                    <a:p>
                      <a:pPr>
                        <a:buNone/>
                      </a:pPr>
                      <a:r>
                        <a:rPr lang="en-GB" sz="800" dirty="0">
                          <a:effectLst/>
                          <a:latin typeface="Calibri" panose="020F0502020204030204" pitchFamily="34" charset="0"/>
                        </a:rPr>
                        <a:t> </a:t>
                      </a:r>
                      <a:endParaRPr lang="en-GB" sz="900" dirty="0">
                        <a:effectLst/>
                        <a:latin typeface="Aptos" panose="020B0004020202020204" pitchFamily="34" charset="0"/>
                      </a:endParaRPr>
                    </a:p>
                  </a:txBody>
                  <a:tcPr marL="50860" marR="508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8500805"/>
                  </a:ext>
                </a:extLst>
              </a:tr>
              <a:tr h="2237831">
                <a:tc>
                  <a:txBody>
                    <a:bodyPr/>
                    <a:lstStyle/>
                    <a:p>
                      <a:pPr>
                        <a:buNone/>
                      </a:pPr>
                      <a:r>
                        <a:rPr lang="en-GB" sz="900" b="1" dirty="0">
                          <a:solidFill>
                            <a:srgbClr val="C00000"/>
                          </a:solidFill>
                          <a:effectLst/>
                          <a:latin typeface="Calibri" panose="020F0502020204030204" pitchFamily="34" charset="0"/>
                        </a:rPr>
                        <a:t>State‑Linked Cyberattack on Critical Infrastructure Scenario</a:t>
                      </a:r>
                    </a:p>
                    <a:p>
                      <a:pPr>
                        <a:buNone/>
                      </a:pPr>
                      <a:br>
                        <a:rPr lang="en-GB" sz="800" dirty="0">
                          <a:effectLst/>
                          <a:latin typeface="Calibri" panose="020F0502020204030204" pitchFamily="34" charset="0"/>
                        </a:rPr>
                      </a:br>
                      <a:r>
                        <a:rPr lang="en-GB" sz="800" dirty="0">
                          <a:effectLst/>
                          <a:latin typeface="Calibri" panose="020F0502020204030204" pitchFamily="34" charset="0"/>
                        </a:rPr>
                        <a:t>A energy operator suffers a destructive cyberattack aligned with kinetic hostilities in the region.</a:t>
                      </a:r>
                      <a:br>
                        <a:rPr lang="en-GB" sz="800" dirty="0">
                          <a:effectLst/>
                          <a:latin typeface="Calibri" panose="020F0502020204030204" pitchFamily="34" charset="0"/>
                        </a:rPr>
                      </a:br>
                      <a:r>
                        <a:rPr lang="en-GB" sz="800" dirty="0">
                          <a:effectLst/>
                          <a:latin typeface="Calibri" panose="020F0502020204030204" pitchFamily="34" charset="0"/>
                        </a:rPr>
                        <a:t>Credible intelligence links the attack to a state cyber unit.</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But for test</a:t>
                      </a:r>
                      <a:r>
                        <a:rPr lang="en-GB" sz="800" dirty="0">
                          <a:effectLst/>
                          <a:latin typeface="Calibri" panose="020F0502020204030204" pitchFamily="34" charset="0"/>
                        </a:rPr>
                        <a:t>: Would this cyber attack have occurred but for the conflict?</a:t>
                      </a:r>
                      <a:br>
                        <a:rPr lang="en-GB" sz="800" dirty="0">
                          <a:effectLst/>
                          <a:latin typeface="Calibri" panose="020F0502020204030204" pitchFamily="34" charset="0"/>
                        </a:rPr>
                      </a:br>
                      <a:r>
                        <a:rPr lang="en-GB" sz="800" dirty="0">
                          <a:effectLst/>
                          <a:latin typeface="Calibri" panose="020F0502020204030204" pitchFamily="34" charset="0"/>
                        </a:rPr>
                        <a:t>No.</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CAT Coding</a:t>
                      </a:r>
                      <a:br>
                        <a:rPr lang="en-GB" sz="800" dirty="0">
                          <a:effectLst/>
                          <a:latin typeface="Calibri" panose="020F0502020204030204" pitchFamily="34" charset="0"/>
                        </a:rPr>
                      </a:br>
                      <a:r>
                        <a:rPr lang="en-GB" sz="800" dirty="0">
                          <a:effectLst/>
                          <a:latin typeface="Segoe UI Emoji" panose="020B0502040204020203" pitchFamily="34" charset="0"/>
                        </a:rPr>
                        <a:t>✅</a:t>
                      </a:r>
                      <a:r>
                        <a:rPr lang="en-GB" sz="800" dirty="0">
                          <a:effectLst/>
                          <a:latin typeface="Calibri" panose="020F0502020204030204" pitchFamily="34" charset="0"/>
                        </a:rPr>
                        <a:t> 26AA – Direct</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Reasoning</a:t>
                      </a:r>
                      <a:br>
                        <a:rPr lang="en-GB" sz="800" dirty="0">
                          <a:effectLst/>
                          <a:latin typeface="Calibri" panose="020F0502020204030204" pitchFamily="34" charset="0"/>
                        </a:rPr>
                      </a:br>
                      <a:r>
                        <a:rPr lang="en-GB" sz="800" dirty="0">
                          <a:effectLst/>
                          <a:latin typeface="Calibri" panose="020F0502020204030204" pitchFamily="34" charset="0"/>
                        </a:rPr>
                        <a:t>The cyber loss appears to arise directly from the conflict. .</a:t>
                      </a:r>
                      <a:endParaRPr lang="en-GB" sz="900" dirty="0">
                        <a:effectLst/>
                        <a:latin typeface="Aptos" panose="020B0004020202020204" pitchFamily="34" charset="0"/>
                      </a:endParaRPr>
                    </a:p>
                    <a:p>
                      <a:pPr>
                        <a:buNone/>
                      </a:pPr>
                      <a:r>
                        <a:rPr lang="en-GB" sz="800" dirty="0">
                          <a:effectLst/>
                          <a:latin typeface="Calibri" panose="020F0502020204030204" pitchFamily="34" charset="0"/>
                        </a:rPr>
                        <a:t> </a:t>
                      </a:r>
                      <a:endParaRPr lang="en-GB" sz="900" dirty="0">
                        <a:effectLst/>
                        <a:latin typeface="Aptos" panose="020B0004020202020204" pitchFamily="34" charset="0"/>
                      </a:endParaRPr>
                    </a:p>
                  </a:txBody>
                  <a:tcPr marL="50860" marR="508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900" b="1" dirty="0">
                          <a:solidFill>
                            <a:srgbClr val="C00000"/>
                          </a:solidFill>
                          <a:effectLst/>
                          <a:latin typeface="Calibri" panose="020F0502020204030204" pitchFamily="34" charset="0"/>
                        </a:rPr>
                        <a:t>Phishing / Social Engineering Scenario</a:t>
                      </a:r>
                    </a:p>
                    <a:p>
                      <a:pPr>
                        <a:buNone/>
                      </a:pPr>
                      <a:br>
                        <a:rPr lang="en-GB" sz="800" dirty="0">
                          <a:effectLst/>
                          <a:latin typeface="Calibri" panose="020F0502020204030204" pitchFamily="34" charset="0"/>
                        </a:rPr>
                      </a:br>
                      <a:r>
                        <a:rPr lang="en-GB" sz="800" dirty="0">
                          <a:effectLst/>
                          <a:latin typeface="Calibri" panose="020F0502020204030204" pitchFamily="34" charset="0"/>
                        </a:rPr>
                        <a:t>Employee clicks a phishing email referencing “urgent Iran sanctions updates”. Credentials are stolen and funds are misdirected as a result.</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But for test: </a:t>
                      </a:r>
                      <a:r>
                        <a:rPr lang="en-GB" sz="800" dirty="0">
                          <a:effectLst/>
                          <a:latin typeface="Calibri" panose="020F0502020204030204" pitchFamily="34" charset="0"/>
                        </a:rPr>
                        <a:t>Would this phishing loss have occurred absent the conflict?</a:t>
                      </a:r>
                      <a:br>
                        <a:rPr lang="en-GB" sz="800" dirty="0">
                          <a:effectLst/>
                          <a:latin typeface="Calibri" panose="020F0502020204030204" pitchFamily="34" charset="0"/>
                        </a:rPr>
                      </a:br>
                      <a:r>
                        <a:rPr lang="en-GB" sz="800" dirty="0">
                          <a:effectLst/>
                          <a:latin typeface="Calibri" panose="020F0502020204030204" pitchFamily="34" charset="0"/>
                        </a:rPr>
                        <a:t>Yes.</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CAT Coding</a:t>
                      </a:r>
                      <a:br>
                        <a:rPr lang="en-GB" sz="800" dirty="0">
                          <a:effectLst/>
                          <a:latin typeface="Calibri" panose="020F0502020204030204" pitchFamily="34" charset="0"/>
                        </a:rPr>
                      </a:br>
                      <a:r>
                        <a:rPr lang="en-GB" sz="800" dirty="0">
                          <a:effectLst/>
                          <a:latin typeface="Segoe UI Emoji" panose="020B0502040204020203" pitchFamily="34" charset="0"/>
                        </a:rPr>
                        <a:t>❌</a:t>
                      </a:r>
                      <a:r>
                        <a:rPr lang="en-GB" sz="800" dirty="0">
                          <a:effectLst/>
                          <a:latin typeface="Calibri" panose="020F0502020204030204" pitchFamily="34" charset="0"/>
                        </a:rPr>
                        <a:t> No CAT Code</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Reasoning</a:t>
                      </a:r>
                      <a:br>
                        <a:rPr lang="en-GB" sz="800" dirty="0">
                          <a:effectLst/>
                          <a:latin typeface="Calibri" panose="020F0502020204030204" pitchFamily="34" charset="0"/>
                        </a:rPr>
                      </a:br>
                      <a:r>
                        <a:rPr lang="en-GB" sz="800" dirty="0">
                          <a:effectLst/>
                          <a:latin typeface="Calibri" panose="020F0502020204030204" pitchFamily="34" charset="0"/>
                        </a:rPr>
                        <a:t>Use of topical themes does not create a sufficient causal nexus.</a:t>
                      </a:r>
                      <a:endParaRPr lang="en-GB" sz="900" dirty="0">
                        <a:effectLst/>
                        <a:latin typeface="Aptos" panose="020B0004020202020204" pitchFamily="34" charset="0"/>
                      </a:endParaRPr>
                    </a:p>
                    <a:p>
                      <a:pPr>
                        <a:buNone/>
                      </a:pPr>
                      <a:r>
                        <a:rPr lang="en-GB" sz="800" dirty="0">
                          <a:effectLst/>
                          <a:latin typeface="Calibri" panose="020F0502020204030204" pitchFamily="34" charset="0"/>
                        </a:rPr>
                        <a:t> </a:t>
                      </a:r>
                      <a:endParaRPr lang="en-GB" sz="900" dirty="0">
                        <a:effectLst/>
                        <a:latin typeface="Aptos" panose="020B0004020202020204" pitchFamily="34" charset="0"/>
                      </a:endParaRPr>
                    </a:p>
                  </a:txBody>
                  <a:tcPr marL="50860" marR="508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900" b="1" dirty="0">
                          <a:solidFill>
                            <a:srgbClr val="C00000"/>
                          </a:solidFill>
                          <a:effectLst/>
                          <a:latin typeface="Calibri" panose="020F0502020204030204" pitchFamily="34" charset="0"/>
                        </a:rPr>
                        <a:t>Precautionary Shutdown and Response Costs Scenario</a:t>
                      </a:r>
                    </a:p>
                    <a:p>
                      <a:pPr>
                        <a:buNone/>
                      </a:pPr>
                      <a:br>
                        <a:rPr lang="en-GB" sz="800" dirty="0">
                          <a:effectLst/>
                          <a:latin typeface="Calibri" panose="020F0502020204030204" pitchFamily="34" charset="0"/>
                        </a:rPr>
                      </a:br>
                      <a:r>
                        <a:rPr lang="en-GB" sz="800" dirty="0">
                          <a:effectLst/>
                          <a:latin typeface="Calibri" panose="020F0502020204030204" pitchFamily="34" charset="0"/>
                        </a:rPr>
                        <a:t>Conscious of government messaging of heightened conflict related cyber threats, an Insured pre-emptively shuts down systems and incurs forensic costs following credible threat intelligence of an active intrusion from a potentially Iran aligned threat actor. No confirmed intrusion.</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But for test</a:t>
                      </a:r>
                      <a:br>
                        <a:rPr lang="en-GB" sz="800" dirty="0">
                          <a:effectLst/>
                          <a:latin typeface="Calibri" panose="020F0502020204030204" pitchFamily="34" charset="0"/>
                        </a:rPr>
                      </a:br>
                      <a:r>
                        <a:rPr lang="en-GB" sz="800" dirty="0">
                          <a:effectLst/>
                          <a:latin typeface="Calibri" panose="020F0502020204030204" pitchFamily="34" charset="0"/>
                        </a:rPr>
                        <a:t>Would these costs have been incurred absent the conflict?</a:t>
                      </a:r>
                      <a:br>
                        <a:rPr lang="en-GB" sz="800" dirty="0">
                          <a:effectLst/>
                          <a:latin typeface="Calibri" panose="020F0502020204030204" pitchFamily="34" charset="0"/>
                        </a:rPr>
                      </a:br>
                      <a:r>
                        <a:rPr lang="en-GB" sz="800" dirty="0">
                          <a:effectLst/>
                          <a:latin typeface="Calibri" panose="020F0502020204030204" pitchFamily="34" charset="0"/>
                        </a:rPr>
                        <a:t>No.</a:t>
                      </a:r>
                      <a:endParaRPr lang="en-GB" sz="900" dirty="0">
                        <a:effectLst/>
                        <a:latin typeface="Aptos" panose="020B0004020202020204" pitchFamily="34" charset="0"/>
                      </a:endParaRPr>
                    </a:p>
                    <a:p>
                      <a:pPr>
                        <a:buNone/>
                      </a:pPr>
                      <a:r>
                        <a:rPr lang="en-GB" sz="800" dirty="0">
                          <a:effectLst/>
                          <a:latin typeface="Calibri" panose="020F0502020204030204" pitchFamily="34" charset="0"/>
                        </a:rPr>
                        <a:t>CAT Coding</a:t>
                      </a:r>
                      <a:br>
                        <a:rPr lang="en-GB" sz="800" dirty="0">
                          <a:effectLst/>
                          <a:latin typeface="Calibri" panose="020F0502020204030204" pitchFamily="34" charset="0"/>
                        </a:rPr>
                      </a:br>
                      <a:r>
                        <a:rPr lang="en-GB" sz="800" dirty="0">
                          <a:effectLst/>
                          <a:latin typeface="Segoe UI Emoji" panose="020B0502040204020203" pitchFamily="34" charset="0"/>
                        </a:rPr>
                        <a:t>✅</a:t>
                      </a:r>
                      <a:r>
                        <a:rPr lang="en-GB" sz="800" dirty="0">
                          <a:effectLst/>
                          <a:latin typeface="Calibri" panose="020F0502020204030204" pitchFamily="34" charset="0"/>
                        </a:rPr>
                        <a:t> 26AB – Indirect</a:t>
                      </a:r>
                      <a:endParaRPr lang="en-GB" sz="900" dirty="0">
                        <a:effectLst/>
                        <a:latin typeface="Aptos" panose="020B0004020202020204" pitchFamily="34" charset="0"/>
                      </a:endParaRPr>
                    </a:p>
                    <a:p>
                      <a:pPr>
                        <a:buNone/>
                      </a:pPr>
                      <a:r>
                        <a:rPr lang="en-GB" sz="800" b="1" dirty="0">
                          <a:effectLst/>
                          <a:latin typeface="Calibri" panose="020F0502020204030204" pitchFamily="34" charset="0"/>
                        </a:rPr>
                        <a:t>Reasoning</a:t>
                      </a:r>
                      <a:br>
                        <a:rPr lang="en-GB" sz="800" dirty="0">
                          <a:effectLst/>
                          <a:latin typeface="Calibri" panose="020F0502020204030204" pitchFamily="34" charset="0"/>
                        </a:rPr>
                      </a:br>
                      <a:r>
                        <a:rPr lang="en-GB" sz="800" dirty="0">
                          <a:effectLst/>
                          <a:latin typeface="Calibri" panose="020F0502020204030204" pitchFamily="34" charset="0"/>
                        </a:rPr>
                        <a:t>Costs arise in consequence of the conflict‑driven threat environment.</a:t>
                      </a:r>
                      <a:endParaRPr lang="en-GB" sz="900" dirty="0">
                        <a:effectLst/>
                        <a:latin typeface="Aptos" panose="020B0004020202020204" pitchFamily="34" charset="0"/>
                      </a:endParaRPr>
                    </a:p>
                    <a:p>
                      <a:pPr>
                        <a:buNone/>
                      </a:pPr>
                      <a:r>
                        <a:rPr lang="en-GB" sz="800" dirty="0">
                          <a:effectLst/>
                          <a:latin typeface="Calibri" panose="020F0502020204030204" pitchFamily="34" charset="0"/>
                        </a:rPr>
                        <a:t> </a:t>
                      </a:r>
                      <a:endParaRPr lang="en-GB" sz="900" dirty="0">
                        <a:effectLst/>
                        <a:latin typeface="Aptos" panose="020B0004020202020204" pitchFamily="34" charset="0"/>
                      </a:endParaRPr>
                    </a:p>
                  </a:txBody>
                  <a:tcPr marL="50860" marR="508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1678355"/>
                  </a:ext>
                </a:extLst>
              </a:tr>
            </a:tbl>
          </a:graphicData>
        </a:graphic>
      </p:graphicFrame>
      <p:sp>
        <p:nvSpPr>
          <p:cNvPr id="2" name="Rectangle 2">
            <a:extLst>
              <a:ext uri="{FF2B5EF4-FFF2-40B4-BE49-F238E27FC236}">
                <a16:creationId xmlns:a16="http://schemas.microsoft.com/office/drawing/2014/main" id="{0FABD000-9E23-DE12-CE2B-04EA96AC1060}"/>
              </a:ext>
            </a:extLst>
          </p:cNvPr>
          <p:cNvSpPr>
            <a:spLocks noChangeArrowheads="1"/>
          </p:cNvSpPr>
          <p:nvPr/>
        </p:nvSpPr>
        <p:spPr bwMode="auto">
          <a:xfrm>
            <a:off x="148857" y="594118"/>
            <a:ext cx="5284380" cy="59246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Purpose and Status of this Guidance</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This guidance sets out the recommendations of the LMA Cyber Claims Committee in respect of the allocation of cyber claims to Lloyd’s Claims Catastrophe (CAT) codes issued in respect of the US / Israel / Iran conflict. The guidance is intended to promote consistent market reporting and specifically:</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does not determine coverage, policy response, or the applicability of exclusions.</a:t>
            </a:r>
            <a:endParaRPr kumimoji="0" lang="en-US" altLang="en-US" sz="1050" b="0" i="0" u="none" strike="noStrike" cap="none" normalizeH="0" baseline="0" dirty="0">
              <a:ln>
                <a:noFill/>
              </a:ln>
              <a:solidFill>
                <a:srgbClr val="424242"/>
              </a:solidFill>
              <a:effectLst/>
              <a:latin typeface="Aptos" panose="020B0004020202020204"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does not require attribution to a state actor; and</a:t>
            </a:r>
            <a:endParaRPr kumimoji="0" lang="en-US" altLang="en-US" sz="1050" b="0" i="0" u="none" strike="noStrike" cap="none" normalizeH="0" baseline="0" dirty="0">
              <a:ln>
                <a:noFill/>
              </a:ln>
              <a:solidFill>
                <a:srgbClr val="424242"/>
              </a:solidFill>
              <a:effectLst/>
              <a:latin typeface="Aptos" panose="020B0004020202020204"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should be applied pragmatically, based on the facts known at the time.</a:t>
            </a:r>
            <a:endParaRPr kumimoji="0" lang="en-US" altLang="en-US" sz="1000" b="0" i="0" u="none" strike="noStrike" cap="none" normalizeH="0" baseline="0" dirty="0">
              <a:ln>
                <a:noFill/>
              </a:ln>
              <a:solidFill>
                <a:srgbClr val="424242"/>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 </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Applicable Lloyd’s CAT Codes</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The following CAT codes have been issued by Lloyd’s:</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 </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Core Principles for Cyber Claims</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When assessing CAT coding for Cyber claims, adjusters should apply the following principles:</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CAT coding is an administrative classification, not a causation or liability finding.</a:t>
            </a:r>
            <a:endParaRPr kumimoji="0" lang="en-US" altLang="en-US" sz="1050" b="0" i="0" u="none" strike="noStrike" cap="none" normalizeH="0" baseline="0" dirty="0">
              <a:ln>
                <a:noFill/>
              </a:ln>
              <a:solidFill>
                <a:srgbClr val="424242"/>
              </a:solidFill>
              <a:effectLst/>
              <a:latin typeface="Aptos" panose="020B0004020202020204"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State attribution is not required, but also should not be assumed.</a:t>
            </a:r>
            <a:endParaRPr kumimoji="0" lang="en-US" altLang="en-US" sz="1050" b="0" i="0" u="none" strike="noStrike" cap="none" normalizeH="0" baseline="0" dirty="0">
              <a:ln>
                <a:noFill/>
              </a:ln>
              <a:solidFill>
                <a:srgbClr val="424242"/>
              </a:solidFill>
              <a:effectLst/>
              <a:latin typeface="Aptos" panose="020B0004020202020204"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Geopolitical conflict may create an elevated cyber threat environment; this alone does not make a loss “direct”.</a:t>
            </a:r>
            <a:endParaRPr kumimoji="0" lang="en-US" altLang="en-US" sz="1000" b="0" i="0" u="none" strike="noStrike" cap="none" normalizeH="0" baseline="0" dirty="0">
              <a:ln>
                <a:noFill/>
              </a:ln>
              <a:solidFill>
                <a:srgbClr val="424242"/>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Coding decisions should be evidence‑based, proportionate, and kept under review as information develops.</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 </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Proximate Cause – “But For” Test</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To support consistent decision‑making, adjusters should apply the following “but for” test, adapted for Cyber CAT reporting:</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1" u="sng" strike="noStrike" cap="none" normalizeH="0" baseline="0" dirty="0">
                <a:ln>
                  <a:noFill/>
                </a:ln>
                <a:solidFill>
                  <a:srgbClr val="424242"/>
                </a:solidFill>
                <a:effectLst/>
                <a:latin typeface="Calibri" panose="020F0502020204030204" pitchFamily="34" charset="0"/>
                <a:cs typeface="Calibri" panose="020F0502020204030204" pitchFamily="34" charset="0"/>
              </a:rPr>
              <a:t>But for the US / Israel / Iran conflict, would this cyber loss have occurred in materially the same way, at materially the same time?</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This test assists in identifying </a:t>
            </a:r>
            <a:r>
              <a:rPr kumimoji="0" lang="en-US" altLang="en-US" sz="1000" b="0" i="0" u="sng" strike="noStrike" cap="none" normalizeH="0" baseline="0" dirty="0">
                <a:ln>
                  <a:noFill/>
                </a:ln>
                <a:solidFill>
                  <a:srgbClr val="424242"/>
                </a:solidFill>
                <a:effectLst/>
                <a:latin typeface="Calibri" panose="020F0502020204030204" pitchFamily="34" charset="0"/>
                <a:cs typeface="Calibri" panose="020F0502020204030204" pitchFamily="34" charset="0"/>
              </a:rPr>
              <a:t>proximate cause for reporting purposes only</a:t>
            </a: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If the answer is “No” the loss may be directly arising from the conflict (26AA).</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If the answer is “Yes”, but the conflict materially increased risk, severity, or context the loss may be indirectly arising from or in consequence of the conflict (26AB).</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If the answer is “Yes” and the conflict has no meaningful causal relevance the claim should not be CAT‑coded.</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Claims should not be CAT‑coded solely because:</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they occur during the conflict period;</a:t>
            </a:r>
            <a:endParaRPr kumimoji="0" lang="en-US" altLang="en-US" sz="1050" b="0" i="0" u="none" strike="noStrike" cap="none" normalizeH="0" baseline="0" dirty="0">
              <a:ln>
                <a:noFill/>
              </a:ln>
              <a:solidFill>
                <a:srgbClr val="424242"/>
              </a:solidFill>
              <a:effectLst/>
              <a:latin typeface="Aptos" panose="020B0004020202020204"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brokers or insureds label them as “Iran‑related” without evidence; or</a:t>
            </a:r>
            <a:endParaRPr kumimoji="0" lang="en-US" altLang="en-US" sz="1050" b="0" i="0" u="none" strike="noStrike" cap="none" normalizeH="0" baseline="0" dirty="0">
              <a:ln>
                <a:noFill/>
              </a:ln>
              <a:solidFill>
                <a:srgbClr val="424242"/>
              </a:solidFill>
              <a:effectLst/>
              <a:latin typeface="Aptos" panose="020B0004020202020204"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media reporting references geopolitical tensions.</a:t>
            </a:r>
            <a:endParaRPr kumimoji="0" lang="en-US" altLang="en-US" sz="1000" b="0" i="0" u="none" strike="noStrike" cap="none" normalizeH="0" baseline="0" dirty="0">
              <a:ln>
                <a:noFill/>
              </a:ln>
              <a:solidFill>
                <a:srgbClr val="424242"/>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 </a:t>
            </a:r>
            <a:endParaRPr kumimoji="0" lang="en-US" altLang="en-US" sz="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424242"/>
                </a:solidFill>
                <a:effectLst/>
                <a:latin typeface="Calibri" panose="020F0502020204030204" pitchFamily="34" charset="0"/>
                <a:cs typeface="Calibri" panose="020F0502020204030204" pitchFamily="34" charset="0"/>
              </a:rPr>
              <a:t>The hypothetical examples adjacent are provided to help illustrate how coding may be applied.</a:t>
            </a:r>
            <a:endParaRPr kumimoji="0" lang="en-US" altLang="en-US" sz="200" b="0" i="0" u="none" strike="noStrike" cap="none" normalizeH="0" baseline="0" dirty="0">
              <a:ln>
                <a:noFill/>
              </a:ln>
              <a:solidFill>
                <a:schemeClr val="tx1"/>
              </a:solidFill>
              <a:effectLst/>
            </a:endParaRPr>
          </a:p>
        </p:txBody>
      </p:sp>
      <p:sp>
        <p:nvSpPr>
          <p:cNvPr id="3" name="Title 1">
            <a:extLst>
              <a:ext uri="{FF2B5EF4-FFF2-40B4-BE49-F238E27FC236}">
                <a16:creationId xmlns:a16="http://schemas.microsoft.com/office/drawing/2014/main" id="{18009B22-594C-8ED2-8923-56213E25D7DF}"/>
              </a:ext>
            </a:extLst>
          </p:cNvPr>
          <p:cNvSpPr txBox="1">
            <a:spLocks/>
          </p:cNvSpPr>
          <p:nvPr/>
        </p:nvSpPr>
        <p:spPr>
          <a:xfrm>
            <a:off x="148857" y="153683"/>
            <a:ext cx="10972800" cy="4404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t>Cyber Claims Group</a:t>
            </a:r>
            <a:endParaRPr lang="en-GB" sz="5867" b="1" dirty="0"/>
          </a:p>
        </p:txBody>
      </p:sp>
    </p:spTree>
    <p:extLst>
      <p:ext uri="{BB962C8B-B14F-4D97-AF65-F5344CB8AC3E}">
        <p14:creationId xmlns:p14="http://schemas.microsoft.com/office/powerpoint/2010/main" val="3417425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45FF-C092-3F7A-34C5-B021BE3725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69A0F5-732F-B0D8-8FBD-8A1066FBD145}"/>
              </a:ext>
            </a:extLst>
          </p:cNvPr>
          <p:cNvSpPr>
            <a:spLocks noGrp="1"/>
          </p:cNvSpPr>
          <p:nvPr>
            <p:ph type="title"/>
          </p:nvPr>
        </p:nvSpPr>
        <p:spPr/>
        <p:txBody>
          <a:bodyPr/>
          <a:lstStyle/>
          <a:p>
            <a:r>
              <a:rPr lang="en-GB" dirty="0"/>
              <a:t>Market Update 1</a:t>
            </a:r>
          </a:p>
        </p:txBody>
      </p:sp>
      <p:sp>
        <p:nvSpPr>
          <p:cNvPr id="4" name="Text Placeholder 3">
            <a:extLst>
              <a:ext uri="{FF2B5EF4-FFF2-40B4-BE49-F238E27FC236}">
                <a16:creationId xmlns:a16="http://schemas.microsoft.com/office/drawing/2014/main" id="{5C89F11E-6B21-FC90-B4AC-EE0E81FAD3EC}"/>
              </a:ext>
            </a:extLst>
          </p:cNvPr>
          <p:cNvSpPr>
            <a:spLocks noGrp="1"/>
          </p:cNvSpPr>
          <p:nvPr>
            <p:ph type="body" sz="quarter" idx="12"/>
          </p:nvPr>
        </p:nvSpPr>
        <p:spPr/>
        <p:txBody>
          <a:bodyPr/>
          <a:lstStyle/>
          <a:p>
            <a:r>
              <a:rPr lang="en-GB" dirty="0"/>
              <a:t>LMA Complex Claims Group</a:t>
            </a:r>
          </a:p>
        </p:txBody>
      </p:sp>
      <p:sp>
        <p:nvSpPr>
          <p:cNvPr id="139" name="TextBox 138">
            <a:extLst>
              <a:ext uri="{FF2B5EF4-FFF2-40B4-BE49-F238E27FC236}">
                <a16:creationId xmlns:a16="http://schemas.microsoft.com/office/drawing/2014/main" id="{0CE8FDE0-3CA9-1DF4-B574-088A413DD8B5}"/>
              </a:ext>
            </a:extLst>
          </p:cNvPr>
          <p:cNvSpPr txBox="1"/>
          <p:nvPr/>
        </p:nvSpPr>
        <p:spPr>
          <a:xfrm>
            <a:off x="10342387" y="106265"/>
            <a:ext cx="4171949" cy="369332"/>
          </a:xfrm>
          <a:prstGeom prst="rect">
            <a:avLst/>
          </a:prstGeom>
          <a:noFill/>
        </p:spPr>
        <p:txBody>
          <a:bodyPr wrap="square" rtlCol="0">
            <a:spAutoFit/>
          </a:bodyPr>
          <a:lstStyle/>
          <a:p>
            <a:r>
              <a:rPr lang="en-GB" b="1" dirty="0"/>
              <a:t>2</a:t>
            </a:r>
            <a:r>
              <a:rPr lang="en-GB" b="1" baseline="30000" dirty="0"/>
              <a:t>nd</a:t>
            </a:r>
            <a:r>
              <a:rPr lang="en-GB" b="1" dirty="0"/>
              <a:t> March 2026</a:t>
            </a:r>
          </a:p>
        </p:txBody>
      </p:sp>
      <p:sp>
        <p:nvSpPr>
          <p:cNvPr id="3" name="TextBox 2">
            <a:extLst>
              <a:ext uri="{FF2B5EF4-FFF2-40B4-BE49-F238E27FC236}">
                <a16:creationId xmlns:a16="http://schemas.microsoft.com/office/drawing/2014/main" id="{7E8C6AEE-A63F-D3D0-D348-C1D41F8B0721}"/>
              </a:ext>
            </a:extLst>
          </p:cNvPr>
          <p:cNvSpPr txBox="1"/>
          <p:nvPr/>
        </p:nvSpPr>
        <p:spPr>
          <a:xfrm>
            <a:off x="426277" y="1235698"/>
            <a:ext cx="6531594" cy="4093428"/>
          </a:xfrm>
          <a:prstGeom prst="rect">
            <a:avLst/>
          </a:prstGeom>
          <a:noFill/>
        </p:spPr>
        <p:txBody>
          <a:bodyPr wrap="square" rtlCol="0">
            <a:spAutoFit/>
          </a:bodyPr>
          <a:lstStyle/>
          <a:p>
            <a:r>
              <a:rPr lang="en-GB" b="1" dirty="0">
                <a:solidFill>
                  <a:schemeClr val="bg1"/>
                </a:solidFill>
                <a:highlight>
                  <a:srgbClr val="800000"/>
                </a:highlight>
              </a:rPr>
              <a:t>Agenda/Discussion points</a:t>
            </a:r>
          </a:p>
          <a:p>
            <a:endParaRPr lang="en-GB" dirty="0">
              <a:solidFill>
                <a:schemeClr val="bg1"/>
              </a:solidFill>
            </a:endParaRPr>
          </a:p>
          <a:p>
            <a:pPr marL="285750" indent="-285750">
              <a:buClr>
                <a:srgbClr val="C5143D"/>
              </a:buClr>
              <a:buFont typeface="Wingdings" panose="05000000000000000000" pitchFamily="2" charset="2"/>
              <a:buChar char="§"/>
            </a:pPr>
            <a:r>
              <a:rPr lang="en-GB" b="1" dirty="0"/>
              <a:t>Initial assessment and expected impact by classes</a:t>
            </a:r>
          </a:p>
          <a:p>
            <a:pPr marL="285750" indent="-285750">
              <a:buClr>
                <a:srgbClr val="C5143D"/>
              </a:buClr>
              <a:buFont typeface="Wingdings" panose="05000000000000000000" pitchFamily="2" charset="2"/>
              <a:buChar char="§"/>
            </a:pPr>
            <a:endParaRPr lang="en-GB" dirty="0"/>
          </a:p>
          <a:p>
            <a:pPr marL="285750" indent="-285750">
              <a:buClr>
                <a:srgbClr val="C5143D"/>
              </a:buClr>
              <a:buFont typeface="Wingdings" panose="05000000000000000000" pitchFamily="2" charset="2"/>
              <a:buChar char="§"/>
            </a:pPr>
            <a:r>
              <a:rPr lang="en-GB" b="1" dirty="0"/>
              <a:t>CAT code consideration </a:t>
            </a:r>
            <a:r>
              <a:rPr lang="en-GB" b="1" dirty="0">
                <a:solidFill>
                  <a:srgbClr val="C00000"/>
                </a:solidFill>
              </a:rPr>
              <a:t>&gt;</a:t>
            </a:r>
            <a:r>
              <a:rPr lang="en-GB" dirty="0"/>
              <a:t> </a:t>
            </a:r>
            <a:r>
              <a:rPr lang="en-GB" i="1" dirty="0"/>
              <a:t>Decision to recommend split codes by direct and indirect</a:t>
            </a:r>
          </a:p>
          <a:p>
            <a:pPr marL="285750" indent="-285750">
              <a:buClr>
                <a:srgbClr val="C5143D"/>
              </a:buClr>
              <a:buFont typeface="Wingdings" panose="05000000000000000000" pitchFamily="2" charset="2"/>
              <a:buChar char="§"/>
            </a:pPr>
            <a:endParaRPr lang="en-GB" dirty="0"/>
          </a:p>
          <a:p>
            <a:pPr marL="285750" indent="-285750">
              <a:buClr>
                <a:srgbClr val="C5143D"/>
              </a:buClr>
              <a:buFont typeface="Wingdings" panose="05000000000000000000" pitchFamily="2" charset="2"/>
              <a:buChar char="§"/>
            </a:pPr>
            <a:r>
              <a:rPr lang="en-GB" b="1" dirty="0"/>
              <a:t>Market Briefings:</a:t>
            </a:r>
          </a:p>
          <a:p>
            <a:pPr marL="742950" lvl="1" indent="-285750">
              <a:buClr>
                <a:srgbClr val="C5143D"/>
              </a:buClr>
              <a:buFont typeface="Arial" panose="020B0604020202020204" pitchFamily="34" charset="0"/>
              <a:buChar char="•"/>
            </a:pPr>
            <a:r>
              <a:rPr lang="en-GB" dirty="0"/>
              <a:t>MIS: Tuesday 5pm 		</a:t>
            </a:r>
          </a:p>
          <a:p>
            <a:pPr marL="742950" lvl="1" indent="-285750">
              <a:buClr>
                <a:srgbClr val="C5143D"/>
              </a:buClr>
              <a:buFont typeface="Arial" panose="020B0604020202020204" pitchFamily="34" charset="0"/>
              <a:buChar char="•"/>
            </a:pPr>
            <a:r>
              <a:rPr lang="en-GB" dirty="0"/>
              <a:t>MIS: Thursday 4pm		</a:t>
            </a:r>
          </a:p>
          <a:p>
            <a:pPr marL="742950" lvl="1" indent="-285750">
              <a:buClr>
                <a:srgbClr val="C5143D"/>
              </a:buClr>
              <a:buFont typeface="Arial" panose="020B0604020202020204" pitchFamily="34" charset="0"/>
              <a:buChar char="•"/>
            </a:pPr>
            <a:endParaRPr lang="en-GB" dirty="0"/>
          </a:p>
          <a:p>
            <a:pPr marL="285750" indent="-285750">
              <a:buClr>
                <a:srgbClr val="C5143D"/>
              </a:buClr>
              <a:buFont typeface="Wingdings" panose="05000000000000000000" pitchFamily="2" charset="2"/>
              <a:buChar char="§"/>
            </a:pPr>
            <a:r>
              <a:rPr lang="en-GB" b="1" dirty="0"/>
              <a:t>Market Comms:</a:t>
            </a:r>
          </a:p>
          <a:p>
            <a:pPr marL="742950" lvl="1" indent="-285750">
              <a:buClr>
                <a:srgbClr val="C5143D"/>
              </a:buClr>
              <a:buFont typeface="Arial" panose="020B0604020202020204" pitchFamily="34" charset="0"/>
              <a:buChar char="•"/>
            </a:pPr>
            <a:r>
              <a:rPr lang="en-GB" sz="1100" b="1" dirty="0"/>
              <a:t>Tuesday</a:t>
            </a:r>
            <a:r>
              <a:rPr lang="en-GB" sz="1100" dirty="0"/>
              <a:t> – Heads of Claims, PICG, RICG, JMCC, PR and PV&amp;T. </a:t>
            </a:r>
          </a:p>
          <a:p>
            <a:pPr marL="742950" lvl="1" indent="-285750">
              <a:buClr>
                <a:schemeClr val="bg1"/>
              </a:buClr>
              <a:buFont typeface="Arial" panose="020B0604020202020204" pitchFamily="34" charset="0"/>
              <a:buChar char="•"/>
            </a:pPr>
            <a:r>
              <a:rPr lang="en-GB" sz="1100" dirty="0"/>
              <a:t>Included CAT Code, Market Briefing details, JWR update</a:t>
            </a:r>
          </a:p>
          <a:p>
            <a:pPr marL="742950" lvl="1" indent="-285750">
              <a:buClr>
                <a:srgbClr val="C00000"/>
              </a:buClr>
              <a:buFont typeface="Arial" panose="020B0604020202020204" pitchFamily="34" charset="0"/>
              <a:buChar char="•"/>
            </a:pPr>
            <a:r>
              <a:rPr lang="en-GB" sz="1100" b="1" dirty="0"/>
              <a:t>Wednesday</a:t>
            </a:r>
            <a:r>
              <a:rPr lang="en-GB" sz="1100" dirty="0"/>
              <a:t> - Heads of Claims, PICG, RICG, JMCC, PR and PV&amp;T. </a:t>
            </a:r>
          </a:p>
          <a:p>
            <a:pPr marL="742950" lvl="1" indent="-285750">
              <a:buClr>
                <a:schemeClr val="bg1"/>
              </a:buClr>
              <a:buFont typeface="Arial" panose="020B0604020202020204" pitchFamily="34" charset="0"/>
              <a:buChar char="•"/>
            </a:pPr>
            <a:r>
              <a:rPr lang="en-GB" sz="1100" dirty="0"/>
              <a:t>Included Velonetic comms on CAT Code, reminder on briefings</a:t>
            </a:r>
          </a:p>
        </p:txBody>
      </p:sp>
      <p:sp>
        <p:nvSpPr>
          <p:cNvPr id="5" name="TextBox 4">
            <a:extLst>
              <a:ext uri="{FF2B5EF4-FFF2-40B4-BE49-F238E27FC236}">
                <a16:creationId xmlns:a16="http://schemas.microsoft.com/office/drawing/2014/main" id="{CE5745A4-9FBE-D216-5A99-AD033CC89526}"/>
              </a:ext>
            </a:extLst>
          </p:cNvPr>
          <p:cNvSpPr txBox="1"/>
          <p:nvPr/>
        </p:nvSpPr>
        <p:spPr>
          <a:xfrm>
            <a:off x="7070104" y="1235698"/>
            <a:ext cx="5194168" cy="4708981"/>
          </a:xfrm>
          <a:prstGeom prst="rect">
            <a:avLst/>
          </a:prstGeom>
          <a:noFill/>
        </p:spPr>
        <p:txBody>
          <a:bodyPr wrap="square" rtlCol="0">
            <a:spAutoFit/>
          </a:bodyPr>
          <a:lstStyle/>
          <a:p>
            <a:r>
              <a:rPr lang="en-GB" b="1" dirty="0">
                <a:solidFill>
                  <a:schemeClr val="bg1"/>
                </a:solidFill>
                <a:highlight>
                  <a:srgbClr val="800000"/>
                </a:highlight>
              </a:rPr>
              <a:t>Audience</a:t>
            </a:r>
          </a:p>
          <a:p>
            <a:pPr marL="285750" indent="-285750">
              <a:buClr>
                <a:srgbClr val="C00000"/>
              </a:buClr>
              <a:buFont typeface="Wingdings" panose="05000000000000000000" pitchFamily="2" charset="2"/>
              <a:buChar char="§"/>
            </a:pPr>
            <a:endParaRPr lang="en-GB" b="1" dirty="0"/>
          </a:p>
          <a:p>
            <a:pPr marL="285750" indent="-285750">
              <a:buClr>
                <a:srgbClr val="C00000"/>
              </a:buClr>
              <a:buFont typeface="Wingdings" panose="05000000000000000000" pitchFamily="2" charset="2"/>
              <a:buChar char="§"/>
            </a:pPr>
            <a:r>
              <a:rPr lang="en-GB" b="1" dirty="0"/>
              <a:t>LMA</a:t>
            </a:r>
          </a:p>
          <a:p>
            <a:pPr marL="1085850" lvl="2" indent="-171450">
              <a:buClr>
                <a:srgbClr val="C00000"/>
              </a:buClr>
              <a:buFont typeface="Arial" panose="020B0604020202020204" pitchFamily="34" charset="0"/>
              <a:buChar char="•"/>
            </a:pPr>
            <a:r>
              <a:rPr lang="en-GB" sz="1200" dirty="0"/>
              <a:t>Claims, Legal and Marine</a:t>
            </a:r>
          </a:p>
          <a:p>
            <a:pPr marL="285750" indent="-285750">
              <a:buClr>
                <a:srgbClr val="C00000"/>
              </a:buClr>
              <a:buFont typeface="Wingdings" panose="05000000000000000000" pitchFamily="2" charset="2"/>
              <a:buChar char="§"/>
            </a:pPr>
            <a:r>
              <a:rPr lang="en-GB" b="1" dirty="0"/>
              <a:t>Market</a:t>
            </a:r>
          </a:p>
          <a:p>
            <a:pPr lvl="2"/>
            <a:r>
              <a:rPr lang="en-GB" sz="1200" dirty="0"/>
              <a:t>LMACC chairs and chair of Complex Claims Group</a:t>
            </a:r>
          </a:p>
          <a:p>
            <a:pPr lvl="2"/>
            <a:r>
              <a:rPr lang="en-GB" sz="1200" dirty="0"/>
              <a:t>Sector Group chairs:</a:t>
            </a:r>
          </a:p>
          <a:p>
            <a:pPr marL="1200150" lvl="2" indent="-285750">
              <a:buClr>
                <a:srgbClr val="C00000"/>
              </a:buClr>
              <a:buFont typeface="Arial" panose="020B0604020202020204" pitchFamily="34" charset="0"/>
              <a:buChar char="•"/>
            </a:pPr>
            <a:r>
              <a:rPr lang="en-GB" sz="1200" dirty="0"/>
              <a:t>Political Violence &amp; Terrorism</a:t>
            </a:r>
          </a:p>
          <a:p>
            <a:pPr marL="1200150" lvl="2" indent="-285750">
              <a:buClr>
                <a:srgbClr val="C00000"/>
              </a:buClr>
              <a:buFont typeface="Arial" panose="020B0604020202020204" pitchFamily="34" charset="0"/>
              <a:buChar char="•"/>
            </a:pPr>
            <a:r>
              <a:rPr lang="en-GB" sz="1200" dirty="0"/>
              <a:t>Political Risk</a:t>
            </a:r>
          </a:p>
          <a:p>
            <a:pPr marL="1200150" lvl="2" indent="-285750">
              <a:buClr>
                <a:srgbClr val="C00000"/>
              </a:buClr>
              <a:buFont typeface="Arial" panose="020B0604020202020204" pitchFamily="34" charset="0"/>
              <a:buChar char="•"/>
            </a:pPr>
            <a:r>
              <a:rPr lang="en-GB" sz="1200" dirty="0"/>
              <a:t>Financial Lines</a:t>
            </a:r>
          </a:p>
          <a:p>
            <a:pPr marL="1200150" lvl="2" indent="-285750">
              <a:buClr>
                <a:srgbClr val="C00000"/>
              </a:buClr>
              <a:buFont typeface="Arial" panose="020B0604020202020204" pitchFamily="34" charset="0"/>
              <a:buChar char="•"/>
            </a:pPr>
            <a:r>
              <a:rPr lang="en-GB" sz="1200" dirty="0"/>
              <a:t>Professional Lines</a:t>
            </a:r>
          </a:p>
          <a:p>
            <a:pPr marL="1200150" lvl="2" indent="-285750">
              <a:buClr>
                <a:srgbClr val="C00000"/>
              </a:buClr>
              <a:buFont typeface="Arial" panose="020B0604020202020204" pitchFamily="34" charset="0"/>
              <a:buChar char="•"/>
            </a:pPr>
            <a:r>
              <a:rPr lang="en-GB" sz="1200" dirty="0"/>
              <a:t>Property</a:t>
            </a:r>
          </a:p>
          <a:p>
            <a:pPr marL="1200150" lvl="2" indent="-285750">
              <a:buClr>
                <a:srgbClr val="C00000"/>
              </a:buClr>
              <a:buFont typeface="Arial" panose="020B0604020202020204" pitchFamily="34" charset="0"/>
              <a:buChar char="•"/>
            </a:pPr>
            <a:r>
              <a:rPr lang="en-GB" sz="1200" dirty="0"/>
              <a:t>Reinsurance</a:t>
            </a:r>
          </a:p>
          <a:p>
            <a:pPr marL="1200150" lvl="2" indent="-285750">
              <a:buClr>
                <a:srgbClr val="C00000"/>
              </a:buClr>
              <a:buFont typeface="Arial" panose="020B0604020202020204" pitchFamily="34" charset="0"/>
              <a:buChar char="•"/>
            </a:pPr>
            <a:r>
              <a:rPr lang="en-GB" sz="1200" dirty="0"/>
              <a:t>Marine</a:t>
            </a:r>
          </a:p>
          <a:p>
            <a:pPr marL="1200150" lvl="2" indent="-285750">
              <a:buClr>
                <a:srgbClr val="C00000"/>
              </a:buClr>
              <a:buFont typeface="Arial" panose="020B0604020202020204" pitchFamily="34" charset="0"/>
              <a:buChar char="•"/>
            </a:pPr>
            <a:r>
              <a:rPr lang="en-GB" sz="1200" dirty="0"/>
              <a:t>Aviation</a:t>
            </a:r>
          </a:p>
          <a:p>
            <a:pPr marL="1200150" lvl="2" indent="-285750">
              <a:buClr>
                <a:srgbClr val="C00000"/>
              </a:buClr>
              <a:buFont typeface="Arial" panose="020B0604020202020204" pitchFamily="34" charset="0"/>
              <a:buChar char="•"/>
            </a:pPr>
            <a:r>
              <a:rPr lang="en-GB" sz="1200" dirty="0"/>
              <a:t>Energy</a:t>
            </a:r>
          </a:p>
          <a:p>
            <a:pPr marL="1200150" lvl="2" indent="-285750">
              <a:buClr>
                <a:srgbClr val="C00000"/>
              </a:buClr>
              <a:buFont typeface="Arial" panose="020B0604020202020204" pitchFamily="34" charset="0"/>
              <a:buChar char="•"/>
            </a:pPr>
            <a:r>
              <a:rPr lang="en-GB" sz="1200" dirty="0"/>
              <a:t>Renewables</a:t>
            </a:r>
          </a:p>
          <a:p>
            <a:pPr marL="1200150" lvl="2" indent="-285750">
              <a:buClr>
                <a:srgbClr val="C00000"/>
              </a:buClr>
              <a:buFont typeface="Arial" panose="020B0604020202020204" pitchFamily="34" charset="0"/>
              <a:buChar char="•"/>
            </a:pPr>
            <a:r>
              <a:rPr lang="en-GB" sz="1200" dirty="0"/>
              <a:t>General Liability</a:t>
            </a:r>
          </a:p>
          <a:p>
            <a:pPr marL="285750" indent="-285750">
              <a:buClr>
                <a:srgbClr val="C00000"/>
              </a:buClr>
              <a:buFont typeface="Wingdings" panose="05000000000000000000" pitchFamily="2" charset="2"/>
              <a:buChar char="§"/>
            </a:pPr>
            <a:r>
              <a:rPr lang="en-GB" b="1" dirty="0"/>
              <a:t>Other</a:t>
            </a:r>
          </a:p>
          <a:p>
            <a:pPr marL="1200150" lvl="2" indent="-285750">
              <a:buClr>
                <a:srgbClr val="C00000"/>
              </a:buClr>
              <a:buFont typeface="Arial" panose="020B0604020202020204" pitchFamily="34" charset="0"/>
              <a:buChar char="•"/>
            </a:pPr>
            <a:r>
              <a:rPr lang="en-GB" sz="1200" dirty="0"/>
              <a:t>IUA</a:t>
            </a:r>
          </a:p>
          <a:p>
            <a:pPr marL="1200150" lvl="2" indent="-285750">
              <a:buClr>
                <a:srgbClr val="C00000"/>
              </a:buClr>
              <a:buFont typeface="Arial" panose="020B0604020202020204" pitchFamily="34" charset="0"/>
              <a:buChar char="•"/>
            </a:pPr>
            <a:r>
              <a:rPr lang="en-GB" sz="1200" dirty="0"/>
              <a:t>Lloyd’s </a:t>
            </a:r>
          </a:p>
          <a:p>
            <a:endParaRPr lang="en-GB" dirty="0"/>
          </a:p>
        </p:txBody>
      </p:sp>
      <p:cxnSp>
        <p:nvCxnSpPr>
          <p:cNvPr id="7" name="Straight Connector 6">
            <a:extLst>
              <a:ext uri="{FF2B5EF4-FFF2-40B4-BE49-F238E27FC236}">
                <a16:creationId xmlns:a16="http://schemas.microsoft.com/office/drawing/2014/main" id="{90FA21AA-F59E-5CE0-DE53-B792624D353C}"/>
              </a:ext>
            </a:extLst>
          </p:cNvPr>
          <p:cNvCxnSpPr/>
          <p:nvPr/>
        </p:nvCxnSpPr>
        <p:spPr>
          <a:xfrm>
            <a:off x="406535" y="1140645"/>
            <a:ext cx="10585119"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5EBC138-13DE-041E-FC3F-79A64CFD36F6}"/>
              </a:ext>
            </a:extLst>
          </p:cNvPr>
          <p:cNvCxnSpPr>
            <a:cxnSpLocks/>
          </p:cNvCxnSpPr>
          <p:nvPr/>
        </p:nvCxnSpPr>
        <p:spPr>
          <a:xfrm>
            <a:off x="6664751" y="1140645"/>
            <a:ext cx="0" cy="468512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6996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884F-514D-1747-F2EB-A2F638FE8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F02BDA-A10E-F3D0-AFBD-AD8F3E1910BD}"/>
              </a:ext>
            </a:extLst>
          </p:cNvPr>
          <p:cNvSpPr>
            <a:spLocks noGrp="1"/>
          </p:cNvSpPr>
          <p:nvPr>
            <p:ph type="title"/>
          </p:nvPr>
        </p:nvSpPr>
        <p:spPr/>
        <p:txBody>
          <a:bodyPr/>
          <a:lstStyle/>
          <a:p>
            <a:r>
              <a:rPr lang="en-GB" dirty="0"/>
              <a:t>Market Update 2</a:t>
            </a:r>
          </a:p>
        </p:txBody>
      </p:sp>
      <p:sp>
        <p:nvSpPr>
          <p:cNvPr id="4" name="Text Placeholder 3">
            <a:extLst>
              <a:ext uri="{FF2B5EF4-FFF2-40B4-BE49-F238E27FC236}">
                <a16:creationId xmlns:a16="http://schemas.microsoft.com/office/drawing/2014/main" id="{53FB8E39-2B3E-58AC-F0DC-AC5A47D5BE15}"/>
              </a:ext>
            </a:extLst>
          </p:cNvPr>
          <p:cNvSpPr>
            <a:spLocks noGrp="1"/>
          </p:cNvSpPr>
          <p:nvPr>
            <p:ph type="body" sz="quarter" idx="12"/>
          </p:nvPr>
        </p:nvSpPr>
        <p:spPr/>
        <p:txBody>
          <a:bodyPr/>
          <a:lstStyle/>
          <a:p>
            <a:r>
              <a:rPr lang="en-GB" dirty="0"/>
              <a:t>LMA Complex Claims Group</a:t>
            </a:r>
          </a:p>
        </p:txBody>
      </p:sp>
      <p:sp>
        <p:nvSpPr>
          <p:cNvPr id="139" name="TextBox 138">
            <a:extLst>
              <a:ext uri="{FF2B5EF4-FFF2-40B4-BE49-F238E27FC236}">
                <a16:creationId xmlns:a16="http://schemas.microsoft.com/office/drawing/2014/main" id="{ED22FB5F-E019-C0B6-64D4-C82E50F816AE}"/>
              </a:ext>
            </a:extLst>
          </p:cNvPr>
          <p:cNvSpPr txBox="1"/>
          <p:nvPr/>
        </p:nvSpPr>
        <p:spPr>
          <a:xfrm>
            <a:off x="10342387" y="106265"/>
            <a:ext cx="4171949" cy="369332"/>
          </a:xfrm>
          <a:prstGeom prst="rect">
            <a:avLst/>
          </a:prstGeom>
          <a:noFill/>
        </p:spPr>
        <p:txBody>
          <a:bodyPr wrap="square" rtlCol="0">
            <a:spAutoFit/>
          </a:bodyPr>
          <a:lstStyle/>
          <a:p>
            <a:r>
              <a:rPr lang="en-GB" b="1" dirty="0"/>
              <a:t>6</a:t>
            </a:r>
            <a:r>
              <a:rPr lang="en-GB" b="1" baseline="30000" dirty="0"/>
              <a:t>th</a:t>
            </a:r>
            <a:r>
              <a:rPr lang="en-GB" b="1" dirty="0"/>
              <a:t> March 2026</a:t>
            </a:r>
          </a:p>
        </p:txBody>
      </p:sp>
      <p:sp>
        <p:nvSpPr>
          <p:cNvPr id="3" name="TextBox 2">
            <a:extLst>
              <a:ext uri="{FF2B5EF4-FFF2-40B4-BE49-F238E27FC236}">
                <a16:creationId xmlns:a16="http://schemas.microsoft.com/office/drawing/2014/main" id="{F86C18CD-B3FF-4421-D2A3-4D818D801343}"/>
              </a:ext>
            </a:extLst>
          </p:cNvPr>
          <p:cNvSpPr txBox="1"/>
          <p:nvPr/>
        </p:nvSpPr>
        <p:spPr>
          <a:xfrm>
            <a:off x="426277" y="1235698"/>
            <a:ext cx="6163058" cy="4262705"/>
          </a:xfrm>
          <a:prstGeom prst="rect">
            <a:avLst/>
          </a:prstGeom>
          <a:noFill/>
        </p:spPr>
        <p:txBody>
          <a:bodyPr wrap="square" rtlCol="0">
            <a:spAutoFit/>
          </a:bodyPr>
          <a:lstStyle/>
          <a:p>
            <a:r>
              <a:rPr lang="en-GB" b="1" dirty="0">
                <a:solidFill>
                  <a:schemeClr val="bg1"/>
                </a:solidFill>
                <a:highlight>
                  <a:srgbClr val="800000"/>
                </a:highlight>
              </a:rPr>
              <a:t>Agenda/Discussion points</a:t>
            </a:r>
          </a:p>
          <a:p>
            <a:endParaRPr lang="en-GB" dirty="0">
              <a:solidFill>
                <a:schemeClr val="bg1"/>
              </a:solidFill>
            </a:endParaRPr>
          </a:p>
          <a:p>
            <a:pPr marL="285750" indent="-285750">
              <a:buClr>
                <a:srgbClr val="C5143D"/>
              </a:buClr>
              <a:buFont typeface="Wingdings" panose="05000000000000000000" pitchFamily="2" charset="2"/>
              <a:buChar char="§"/>
            </a:pPr>
            <a:r>
              <a:rPr lang="en-GB" b="1" dirty="0"/>
              <a:t>MIS Briefing Paper </a:t>
            </a:r>
            <a:r>
              <a:rPr lang="en-GB" i="1" dirty="0"/>
              <a:t>(see appendix)</a:t>
            </a:r>
          </a:p>
          <a:p>
            <a:pPr marL="285750" indent="-285750">
              <a:buClr>
                <a:srgbClr val="C5143D"/>
              </a:buClr>
              <a:buFont typeface="Wingdings" panose="05000000000000000000" pitchFamily="2" charset="2"/>
              <a:buChar char="§"/>
            </a:pPr>
            <a:endParaRPr lang="en-GB" dirty="0"/>
          </a:p>
          <a:p>
            <a:pPr marL="285750" indent="-285750">
              <a:buClr>
                <a:srgbClr val="C5143D"/>
              </a:buClr>
              <a:buFont typeface="Wingdings" panose="05000000000000000000" pitchFamily="2" charset="2"/>
              <a:buChar char="§"/>
            </a:pPr>
            <a:r>
              <a:rPr lang="en-GB" b="1" dirty="0"/>
              <a:t>Sanctions update </a:t>
            </a:r>
            <a:r>
              <a:rPr lang="en-GB" i="1" dirty="0"/>
              <a:t>(Guest: Velonetic)</a:t>
            </a:r>
          </a:p>
          <a:p>
            <a:pPr marL="285750" indent="-285750">
              <a:buClr>
                <a:srgbClr val="C5143D"/>
              </a:buClr>
              <a:buFont typeface="Wingdings" panose="05000000000000000000" pitchFamily="2" charset="2"/>
              <a:buChar char="§"/>
            </a:pPr>
            <a:endParaRPr lang="en-GB" i="1" dirty="0"/>
          </a:p>
          <a:p>
            <a:pPr marL="285750" indent="-285750">
              <a:buClr>
                <a:srgbClr val="C5143D"/>
              </a:buClr>
              <a:buFont typeface="Wingdings" panose="05000000000000000000" pitchFamily="2" charset="2"/>
              <a:buChar char="§"/>
            </a:pPr>
            <a:r>
              <a:rPr lang="en-GB" b="1" dirty="0"/>
              <a:t>CAT Code discussion</a:t>
            </a:r>
          </a:p>
          <a:p>
            <a:pPr marL="742950" lvl="1" indent="-285750">
              <a:buClr>
                <a:srgbClr val="C5143D"/>
              </a:buClr>
              <a:buFont typeface="Arial" panose="020B0604020202020204" pitchFamily="34" charset="0"/>
              <a:buChar char="•"/>
            </a:pPr>
            <a:r>
              <a:rPr lang="en-GB" dirty="0"/>
              <a:t>Feedback on wording and clarity of codes</a:t>
            </a:r>
          </a:p>
          <a:p>
            <a:pPr marL="742950" lvl="1" indent="-285750">
              <a:buClr>
                <a:srgbClr val="C5143D"/>
              </a:buClr>
              <a:buFont typeface="Arial" panose="020B0604020202020204" pitchFamily="34" charset="0"/>
              <a:buChar char="•"/>
            </a:pPr>
            <a:endParaRPr lang="en-GB" dirty="0"/>
          </a:p>
          <a:p>
            <a:pPr marL="285750" indent="-285750">
              <a:buClr>
                <a:srgbClr val="C5143D"/>
              </a:buClr>
              <a:buFont typeface="Wingdings" panose="05000000000000000000" pitchFamily="2" charset="2"/>
              <a:buChar char="§"/>
            </a:pPr>
            <a:r>
              <a:rPr lang="en-GB" b="1" dirty="0"/>
              <a:t>Class specific updates</a:t>
            </a:r>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r>
              <a:rPr lang="en-GB" b="1" dirty="0"/>
              <a:t>Upcoming meetings and briefings </a:t>
            </a:r>
          </a:p>
          <a:p>
            <a:pPr marL="742950" lvl="1" indent="-285750">
              <a:buClr>
                <a:srgbClr val="C5143D"/>
              </a:buClr>
              <a:buFont typeface="Arial" panose="020B0604020202020204" pitchFamily="34" charset="0"/>
              <a:buChar char="•"/>
            </a:pPr>
            <a:r>
              <a:rPr lang="en-GB" sz="1100" b="1" dirty="0"/>
              <a:t>Monday</a:t>
            </a:r>
            <a:r>
              <a:rPr lang="en-GB" sz="1100" dirty="0"/>
              <a:t> – Planned wider market update</a:t>
            </a:r>
          </a:p>
          <a:p>
            <a:pPr marL="742950" lvl="1" indent="-285750">
              <a:buClr>
                <a:srgbClr val="C5143D"/>
              </a:buClr>
              <a:buFont typeface="Arial" panose="020B0604020202020204" pitchFamily="34" charset="0"/>
              <a:buChar char="•"/>
            </a:pPr>
            <a:r>
              <a:rPr lang="en-GB" sz="1100" b="1" dirty="0"/>
              <a:t>Tuesday</a:t>
            </a:r>
            <a:r>
              <a:rPr lang="en-GB" sz="1100" dirty="0"/>
              <a:t> – MIS Briefing</a:t>
            </a:r>
          </a:p>
          <a:p>
            <a:pPr marL="742950" lvl="1" indent="-285750">
              <a:buClr>
                <a:srgbClr val="C00000"/>
              </a:buClr>
              <a:buFont typeface="Arial" panose="020B0604020202020204" pitchFamily="34" charset="0"/>
              <a:buChar char="•"/>
            </a:pPr>
            <a:r>
              <a:rPr lang="en-GB" sz="1100" b="1" dirty="0"/>
              <a:t>Thursday</a:t>
            </a:r>
            <a:r>
              <a:rPr lang="en-GB" sz="1100" dirty="0"/>
              <a:t> – MIS Briefing</a:t>
            </a:r>
          </a:p>
          <a:p>
            <a:pPr marL="742950" lvl="1" indent="-285750">
              <a:buClr>
                <a:srgbClr val="C00000"/>
              </a:buClr>
              <a:buFont typeface="Arial" panose="020B0604020202020204" pitchFamily="34" charset="0"/>
              <a:buChar char="•"/>
            </a:pPr>
            <a:r>
              <a:rPr lang="en-GB" sz="1100" b="1" dirty="0"/>
              <a:t>Friday</a:t>
            </a:r>
            <a:r>
              <a:rPr lang="en-GB" sz="1100" dirty="0"/>
              <a:t> – Potential meeting to be discussed and if all classes are required and to extend invite to wider groups as appropriate</a:t>
            </a:r>
          </a:p>
        </p:txBody>
      </p:sp>
      <p:sp>
        <p:nvSpPr>
          <p:cNvPr id="5" name="TextBox 4">
            <a:extLst>
              <a:ext uri="{FF2B5EF4-FFF2-40B4-BE49-F238E27FC236}">
                <a16:creationId xmlns:a16="http://schemas.microsoft.com/office/drawing/2014/main" id="{09C526E7-02AC-F95B-433E-ECD74597EB75}"/>
              </a:ext>
            </a:extLst>
          </p:cNvPr>
          <p:cNvSpPr txBox="1"/>
          <p:nvPr/>
        </p:nvSpPr>
        <p:spPr>
          <a:xfrm>
            <a:off x="7070104" y="1235698"/>
            <a:ext cx="5194168" cy="4893647"/>
          </a:xfrm>
          <a:prstGeom prst="rect">
            <a:avLst/>
          </a:prstGeom>
          <a:noFill/>
        </p:spPr>
        <p:txBody>
          <a:bodyPr wrap="square" rtlCol="0">
            <a:spAutoFit/>
          </a:bodyPr>
          <a:lstStyle/>
          <a:p>
            <a:r>
              <a:rPr lang="en-GB" b="1" dirty="0">
                <a:solidFill>
                  <a:schemeClr val="bg1"/>
                </a:solidFill>
                <a:highlight>
                  <a:srgbClr val="800000"/>
                </a:highlight>
              </a:rPr>
              <a:t>Audience</a:t>
            </a:r>
          </a:p>
          <a:p>
            <a:pPr marL="285750" indent="-285750">
              <a:buClr>
                <a:srgbClr val="C00000"/>
              </a:buClr>
              <a:buFont typeface="Wingdings" panose="05000000000000000000" pitchFamily="2" charset="2"/>
              <a:buChar char="§"/>
            </a:pPr>
            <a:endParaRPr lang="en-GB" b="1" dirty="0"/>
          </a:p>
          <a:p>
            <a:pPr marL="285750" indent="-285750">
              <a:buClr>
                <a:srgbClr val="C00000"/>
              </a:buClr>
              <a:buFont typeface="Wingdings" panose="05000000000000000000" pitchFamily="2" charset="2"/>
              <a:buChar char="§"/>
            </a:pPr>
            <a:r>
              <a:rPr lang="en-GB" b="1" dirty="0"/>
              <a:t>LMA</a:t>
            </a:r>
          </a:p>
          <a:p>
            <a:pPr marL="1085850" lvl="2" indent="-171450">
              <a:buClr>
                <a:srgbClr val="C00000"/>
              </a:buClr>
              <a:buFont typeface="Arial" panose="020B0604020202020204" pitchFamily="34" charset="0"/>
              <a:buChar char="•"/>
            </a:pPr>
            <a:r>
              <a:rPr lang="en-GB" sz="1200" dirty="0"/>
              <a:t>Claims, Legal and Marine</a:t>
            </a:r>
          </a:p>
          <a:p>
            <a:pPr marL="285750" indent="-285750">
              <a:buClr>
                <a:srgbClr val="C00000"/>
              </a:buClr>
              <a:buFont typeface="Wingdings" panose="05000000000000000000" pitchFamily="2" charset="2"/>
              <a:buChar char="§"/>
            </a:pPr>
            <a:r>
              <a:rPr lang="en-GB" b="1" dirty="0"/>
              <a:t>Market</a:t>
            </a:r>
          </a:p>
          <a:p>
            <a:pPr lvl="2"/>
            <a:r>
              <a:rPr lang="en-GB" sz="1200" dirty="0"/>
              <a:t>LMACC chairs and chair of Complex Claims Group</a:t>
            </a:r>
          </a:p>
          <a:p>
            <a:pPr lvl="2"/>
            <a:r>
              <a:rPr lang="en-GB" sz="1200" dirty="0"/>
              <a:t>Sector Group chairs:</a:t>
            </a:r>
          </a:p>
          <a:p>
            <a:pPr marL="1200150" lvl="2" indent="-285750">
              <a:buClr>
                <a:srgbClr val="C00000"/>
              </a:buClr>
              <a:buFont typeface="Arial" panose="020B0604020202020204" pitchFamily="34" charset="0"/>
              <a:buChar char="•"/>
            </a:pPr>
            <a:r>
              <a:rPr lang="en-GB" sz="1200" dirty="0"/>
              <a:t>Political Violence &amp; Terrorism </a:t>
            </a:r>
          </a:p>
          <a:p>
            <a:pPr marL="1200150" lvl="2" indent="-285750">
              <a:buClr>
                <a:srgbClr val="C00000"/>
              </a:buClr>
              <a:buFont typeface="Arial" panose="020B0604020202020204" pitchFamily="34" charset="0"/>
              <a:buChar char="•"/>
            </a:pPr>
            <a:r>
              <a:rPr lang="en-GB" sz="1200" dirty="0"/>
              <a:t>Political Risk</a:t>
            </a:r>
          </a:p>
          <a:p>
            <a:pPr marL="1200150" lvl="2" indent="-285750">
              <a:buClr>
                <a:srgbClr val="C00000"/>
              </a:buClr>
              <a:buFont typeface="Arial" panose="020B0604020202020204" pitchFamily="34" charset="0"/>
              <a:buChar char="•"/>
            </a:pPr>
            <a:r>
              <a:rPr lang="en-GB" sz="1200" dirty="0"/>
              <a:t>Financial Lines</a:t>
            </a:r>
          </a:p>
          <a:p>
            <a:pPr marL="1200150" lvl="2" indent="-285750">
              <a:buClr>
                <a:srgbClr val="C00000"/>
              </a:buClr>
              <a:buFont typeface="Arial" panose="020B0604020202020204" pitchFamily="34" charset="0"/>
              <a:buChar char="•"/>
            </a:pPr>
            <a:r>
              <a:rPr lang="en-GB" sz="1200" i="1" dirty="0"/>
              <a:t>Professional Lines</a:t>
            </a:r>
          </a:p>
          <a:p>
            <a:pPr marL="1200150" lvl="2" indent="-285750">
              <a:buClr>
                <a:srgbClr val="C00000"/>
              </a:buClr>
              <a:buFont typeface="Arial" panose="020B0604020202020204" pitchFamily="34" charset="0"/>
              <a:buChar char="•"/>
            </a:pPr>
            <a:r>
              <a:rPr lang="en-GB" sz="1200" dirty="0"/>
              <a:t>Property </a:t>
            </a:r>
          </a:p>
          <a:p>
            <a:pPr marL="1200150" lvl="2" indent="-285750">
              <a:buClr>
                <a:srgbClr val="C00000"/>
              </a:buClr>
              <a:buFont typeface="Arial" panose="020B0604020202020204" pitchFamily="34" charset="0"/>
              <a:buChar char="•"/>
            </a:pPr>
            <a:r>
              <a:rPr lang="en-GB" sz="1200" dirty="0"/>
              <a:t>Reinsurance</a:t>
            </a:r>
          </a:p>
          <a:p>
            <a:pPr marL="1200150" lvl="2" indent="-285750">
              <a:buClr>
                <a:srgbClr val="C00000"/>
              </a:buClr>
              <a:buFont typeface="Arial" panose="020B0604020202020204" pitchFamily="34" charset="0"/>
              <a:buChar char="•"/>
            </a:pPr>
            <a:r>
              <a:rPr lang="en-GB" sz="1200" dirty="0"/>
              <a:t>Marine </a:t>
            </a:r>
          </a:p>
          <a:p>
            <a:pPr marL="1200150" lvl="2" indent="-285750">
              <a:buClr>
                <a:srgbClr val="C00000"/>
              </a:buClr>
              <a:buFont typeface="Arial" panose="020B0604020202020204" pitchFamily="34" charset="0"/>
              <a:buChar char="•"/>
            </a:pPr>
            <a:r>
              <a:rPr lang="en-GB" sz="1200" dirty="0"/>
              <a:t>Aviation </a:t>
            </a:r>
          </a:p>
          <a:p>
            <a:pPr marL="1200150" lvl="2" indent="-285750">
              <a:buClr>
                <a:srgbClr val="C00000"/>
              </a:buClr>
              <a:buFont typeface="Arial" panose="020B0604020202020204" pitchFamily="34" charset="0"/>
              <a:buChar char="•"/>
            </a:pPr>
            <a:r>
              <a:rPr lang="en-GB" sz="1200" dirty="0"/>
              <a:t>Energy</a:t>
            </a:r>
          </a:p>
          <a:p>
            <a:pPr marL="1200150" lvl="2" indent="-285750">
              <a:buClr>
                <a:srgbClr val="C00000"/>
              </a:buClr>
              <a:buFont typeface="Arial" panose="020B0604020202020204" pitchFamily="34" charset="0"/>
              <a:buChar char="•"/>
            </a:pPr>
            <a:r>
              <a:rPr lang="en-GB" sz="1200" dirty="0"/>
              <a:t>Renewables</a:t>
            </a:r>
          </a:p>
          <a:p>
            <a:pPr marL="1200150" lvl="2" indent="-285750">
              <a:buClr>
                <a:srgbClr val="C00000"/>
              </a:buClr>
              <a:buFont typeface="Arial" panose="020B0604020202020204" pitchFamily="34" charset="0"/>
              <a:buChar char="•"/>
            </a:pPr>
            <a:r>
              <a:rPr lang="en-GB" sz="1200" dirty="0"/>
              <a:t>General Liability</a:t>
            </a:r>
          </a:p>
          <a:p>
            <a:pPr marL="1200150" lvl="2" indent="-285750">
              <a:buClr>
                <a:srgbClr val="C00000"/>
              </a:buClr>
              <a:buFont typeface="Arial" panose="020B0604020202020204" pitchFamily="34" charset="0"/>
              <a:buChar char="•"/>
            </a:pPr>
            <a:r>
              <a:rPr lang="en-GB" sz="1200" dirty="0"/>
              <a:t>Cyber</a:t>
            </a:r>
          </a:p>
          <a:p>
            <a:pPr marL="285750" indent="-285750">
              <a:buClr>
                <a:srgbClr val="C00000"/>
              </a:buClr>
              <a:buFont typeface="Wingdings" panose="05000000000000000000" pitchFamily="2" charset="2"/>
              <a:buChar char="§"/>
            </a:pPr>
            <a:r>
              <a:rPr lang="en-GB" b="1" dirty="0"/>
              <a:t>Other</a:t>
            </a:r>
          </a:p>
          <a:p>
            <a:pPr marL="1200150" lvl="2" indent="-285750">
              <a:buClr>
                <a:srgbClr val="C00000"/>
              </a:buClr>
              <a:buFont typeface="Arial" panose="020B0604020202020204" pitchFamily="34" charset="0"/>
              <a:buChar char="•"/>
            </a:pPr>
            <a:r>
              <a:rPr lang="en-GB" sz="1200" dirty="0"/>
              <a:t>IUA</a:t>
            </a:r>
          </a:p>
          <a:p>
            <a:pPr marL="1200150" lvl="2" indent="-285750">
              <a:buClr>
                <a:srgbClr val="C00000"/>
              </a:buClr>
              <a:buFont typeface="Arial" panose="020B0604020202020204" pitchFamily="34" charset="0"/>
              <a:buChar char="•"/>
            </a:pPr>
            <a:r>
              <a:rPr lang="en-GB" sz="1200" dirty="0"/>
              <a:t>Lloyd’s </a:t>
            </a:r>
          </a:p>
          <a:p>
            <a:endParaRPr lang="en-GB" dirty="0"/>
          </a:p>
        </p:txBody>
      </p:sp>
      <p:cxnSp>
        <p:nvCxnSpPr>
          <p:cNvPr id="7" name="Straight Connector 6">
            <a:extLst>
              <a:ext uri="{FF2B5EF4-FFF2-40B4-BE49-F238E27FC236}">
                <a16:creationId xmlns:a16="http://schemas.microsoft.com/office/drawing/2014/main" id="{56E49D33-BE1D-A8B1-FE4A-74EBBEBB3A16}"/>
              </a:ext>
            </a:extLst>
          </p:cNvPr>
          <p:cNvCxnSpPr/>
          <p:nvPr/>
        </p:nvCxnSpPr>
        <p:spPr>
          <a:xfrm>
            <a:off x="406535" y="1140645"/>
            <a:ext cx="10585119"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3E349E0C-E0DD-B21E-985D-90C91E08565C}"/>
              </a:ext>
            </a:extLst>
          </p:cNvPr>
          <p:cNvCxnSpPr>
            <a:cxnSpLocks/>
          </p:cNvCxnSpPr>
          <p:nvPr/>
        </p:nvCxnSpPr>
        <p:spPr>
          <a:xfrm>
            <a:off x="6664751" y="1140645"/>
            <a:ext cx="0" cy="468512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2408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35AF4-D536-6896-DA5F-BB860C6F5C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346BE-AF7A-DB7B-3EF2-B75493C11A9C}"/>
              </a:ext>
            </a:extLst>
          </p:cNvPr>
          <p:cNvSpPr>
            <a:spLocks noGrp="1"/>
          </p:cNvSpPr>
          <p:nvPr>
            <p:ph type="title"/>
          </p:nvPr>
        </p:nvSpPr>
        <p:spPr/>
        <p:txBody>
          <a:bodyPr/>
          <a:lstStyle/>
          <a:p>
            <a:r>
              <a:rPr lang="en-GB" dirty="0"/>
              <a:t>Market Update 3</a:t>
            </a:r>
          </a:p>
        </p:txBody>
      </p:sp>
      <p:sp>
        <p:nvSpPr>
          <p:cNvPr id="4" name="Text Placeholder 3">
            <a:extLst>
              <a:ext uri="{FF2B5EF4-FFF2-40B4-BE49-F238E27FC236}">
                <a16:creationId xmlns:a16="http://schemas.microsoft.com/office/drawing/2014/main" id="{D20CE359-9E16-0C80-DFE2-8B31CAF70F39}"/>
              </a:ext>
            </a:extLst>
          </p:cNvPr>
          <p:cNvSpPr>
            <a:spLocks noGrp="1"/>
          </p:cNvSpPr>
          <p:nvPr>
            <p:ph type="body" sz="quarter" idx="12"/>
          </p:nvPr>
        </p:nvSpPr>
        <p:spPr/>
        <p:txBody>
          <a:bodyPr/>
          <a:lstStyle/>
          <a:p>
            <a:r>
              <a:rPr lang="en-GB" dirty="0"/>
              <a:t>LMA Complex Claims Group</a:t>
            </a:r>
          </a:p>
        </p:txBody>
      </p:sp>
      <p:sp>
        <p:nvSpPr>
          <p:cNvPr id="139" name="TextBox 138">
            <a:extLst>
              <a:ext uri="{FF2B5EF4-FFF2-40B4-BE49-F238E27FC236}">
                <a16:creationId xmlns:a16="http://schemas.microsoft.com/office/drawing/2014/main" id="{F81FC37E-587D-52AF-7468-BFB32232F27A}"/>
              </a:ext>
            </a:extLst>
          </p:cNvPr>
          <p:cNvSpPr txBox="1"/>
          <p:nvPr/>
        </p:nvSpPr>
        <p:spPr>
          <a:xfrm>
            <a:off x="10342387" y="106265"/>
            <a:ext cx="4171949" cy="369332"/>
          </a:xfrm>
          <a:prstGeom prst="rect">
            <a:avLst/>
          </a:prstGeom>
          <a:noFill/>
        </p:spPr>
        <p:txBody>
          <a:bodyPr wrap="square" rtlCol="0">
            <a:spAutoFit/>
          </a:bodyPr>
          <a:lstStyle/>
          <a:p>
            <a:r>
              <a:rPr lang="en-GB" b="1" dirty="0"/>
              <a:t>13</a:t>
            </a:r>
            <a:r>
              <a:rPr lang="en-GB" b="1" baseline="30000" dirty="0"/>
              <a:t>th</a:t>
            </a:r>
            <a:r>
              <a:rPr lang="en-GB" b="1" dirty="0"/>
              <a:t> March 2026</a:t>
            </a:r>
          </a:p>
        </p:txBody>
      </p:sp>
      <p:sp>
        <p:nvSpPr>
          <p:cNvPr id="3" name="TextBox 2">
            <a:extLst>
              <a:ext uri="{FF2B5EF4-FFF2-40B4-BE49-F238E27FC236}">
                <a16:creationId xmlns:a16="http://schemas.microsoft.com/office/drawing/2014/main" id="{997904E4-3935-2FE1-EE0A-4D797BC1535A}"/>
              </a:ext>
            </a:extLst>
          </p:cNvPr>
          <p:cNvSpPr txBox="1"/>
          <p:nvPr/>
        </p:nvSpPr>
        <p:spPr>
          <a:xfrm>
            <a:off x="426277" y="1235698"/>
            <a:ext cx="6163058" cy="3754874"/>
          </a:xfrm>
          <a:prstGeom prst="rect">
            <a:avLst/>
          </a:prstGeom>
          <a:noFill/>
        </p:spPr>
        <p:txBody>
          <a:bodyPr wrap="square" rtlCol="0">
            <a:spAutoFit/>
          </a:bodyPr>
          <a:lstStyle/>
          <a:p>
            <a:r>
              <a:rPr lang="en-GB" b="1" dirty="0">
                <a:solidFill>
                  <a:schemeClr val="bg1"/>
                </a:solidFill>
                <a:highlight>
                  <a:srgbClr val="800000"/>
                </a:highlight>
              </a:rPr>
              <a:t>Agenda/Discussion points</a:t>
            </a:r>
          </a:p>
          <a:p>
            <a:endParaRPr lang="en-GB" dirty="0">
              <a:solidFill>
                <a:schemeClr val="bg1"/>
              </a:solidFill>
            </a:endParaRPr>
          </a:p>
          <a:p>
            <a:pPr marL="285750" indent="-285750">
              <a:buClr>
                <a:srgbClr val="C5143D"/>
              </a:buClr>
              <a:buFont typeface="Wingdings" panose="05000000000000000000" pitchFamily="2" charset="2"/>
              <a:buChar char="§"/>
            </a:pPr>
            <a:r>
              <a:rPr lang="en-GB" b="1" dirty="0"/>
              <a:t>MIS Briefing Paper update </a:t>
            </a:r>
            <a:r>
              <a:rPr lang="en-GB" i="1" dirty="0"/>
              <a:t>(appendix)</a:t>
            </a:r>
          </a:p>
          <a:p>
            <a:pPr marL="285750" indent="-285750">
              <a:buClr>
                <a:srgbClr val="C5143D"/>
              </a:buClr>
              <a:buFont typeface="Wingdings" panose="05000000000000000000" pitchFamily="2" charset="2"/>
              <a:buChar char="§"/>
            </a:pPr>
            <a:endParaRPr lang="en-GB" dirty="0"/>
          </a:p>
          <a:p>
            <a:pPr marL="285750" indent="-285750">
              <a:buClr>
                <a:srgbClr val="C5143D"/>
              </a:buClr>
              <a:buFont typeface="Wingdings" panose="05000000000000000000" pitchFamily="2" charset="2"/>
              <a:buChar char="§"/>
            </a:pPr>
            <a:r>
              <a:rPr lang="en-GB" b="1" dirty="0"/>
              <a:t>Sanctions update </a:t>
            </a:r>
            <a:r>
              <a:rPr lang="en-GB" i="1" dirty="0"/>
              <a:t>(appendix)</a:t>
            </a:r>
          </a:p>
          <a:p>
            <a:pPr marL="285750" indent="-285750">
              <a:buClr>
                <a:srgbClr val="C5143D"/>
              </a:buClr>
              <a:buFont typeface="Wingdings" panose="05000000000000000000" pitchFamily="2" charset="2"/>
              <a:buChar char="§"/>
            </a:pPr>
            <a:endParaRPr lang="en-GB" i="1" dirty="0"/>
          </a:p>
          <a:p>
            <a:pPr marL="285750" indent="-285750">
              <a:buClr>
                <a:srgbClr val="C5143D"/>
              </a:buClr>
              <a:buFont typeface="Wingdings" panose="05000000000000000000" pitchFamily="2" charset="2"/>
              <a:buChar char="§"/>
            </a:pPr>
            <a:r>
              <a:rPr lang="en-GB" b="1" dirty="0"/>
              <a:t>CAT Code discussion</a:t>
            </a:r>
          </a:p>
          <a:p>
            <a:pPr marL="742950" lvl="1" indent="-285750">
              <a:buClr>
                <a:srgbClr val="C5143D"/>
              </a:buClr>
              <a:buFont typeface="Arial" panose="020B0604020202020204" pitchFamily="34" charset="0"/>
              <a:buChar char="•"/>
            </a:pPr>
            <a:r>
              <a:rPr lang="en-GB" dirty="0"/>
              <a:t>Examples to be shared and discussed</a:t>
            </a:r>
          </a:p>
          <a:p>
            <a:pPr marL="742950" lvl="1" indent="-285750">
              <a:buClr>
                <a:srgbClr val="C5143D"/>
              </a:buClr>
              <a:buFont typeface="Arial" panose="020B0604020202020204" pitchFamily="34" charset="0"/>
              <a:buChar char="•"/>
            </a:pPr>
            <a:endParaRPr lang="en-GB" dirty="0"/>
          </a:p>
          <a:p>
            <a:pPr marL="285750" indent="-285750">
              <a:buClr>
                <a:srgbClr val="C5143D"/>
              </a:buClr>
              <a:buFont typeface="Wingdings" panose="05000000000000000000" pitchFamily="2" charset="2"/>
              <a:buChar char="§"/>
            </a:pPr>
            <a:r>
              <a:rPr lang="en-GB" b="1" dirty="0"/>
              <a:t>Class specific updates</a:t>
            </a:r>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r>
              <a:rPr lang="en-GB" b="1" dirty="0"/>
              <a:t>Upcoming meetings and briefings </a:t>
            </a:r>
          </a:p>
          <a:p>
            <a:pPr marL="742950" lvl="1" indent="-285750">
              <a:buClr>
                <a:srgbClr val="C5143D"/>
              </a:buClr>
              <a:buFont typeface="Arial" panose="020B0604020202020204" pitchFamily="34" charset="0"/>
              <a:buChar char="•"/>
            </a:pPr>
            <a:r>
              <a:rPr lang="en-GB" sz="1100" b="1" dirty="0"/>
              <a:t>Market Communication </a:t>
            </a:r>
            <a:r>
              <a:rPr lang="en-GB" sz="1100" dirty="0"/>
              <a:t>– Follow up from LMA Claims to the market</a:t>
            </a:r>
            <a:endParaRPr lang="en-GB" sz="1100" b="1" dirty="0"/>
          </a:p>
          <a:p>
            <a:pPr marL="742950" lvl="1" indent="-285750">
              <a:buClr>
                <a:srgbClr val="C5143D"/>
              </a:buClr>
              <a:buFont typeface="Arial" panose="020B0604020202020204" pitchFamily="34" charset="0"/>
              <a:buChar char="•"/>
            </a:pPr>
            <a:r>
              <a:rPr lang="en-GB" sz="1100" b="1" dirty="0"/>
              <a:t>MIS briefings</a:t>
            </a:r>
            <a:r>
              <a:rPr lang="en-GB" sz="1100" dirty="0"/>
              <a:t> – Tuesday </a:t>
            </a:r>
            <a:r>
              <a:rPr lang="en-GB" sz="1100"/>
              <a:t>and Thursday</a:t>
            </a:r>
            <a:endParaRPr lang="en-GB" sz="1100" dirty="0"/>
          </a:p>
        </p:txBody>
      </p:sp>
      <p:sp>
        <p:nvSpPr>
          <p:cNvPr id="5" name="TextBox 4">
            <a:extLst>
              <a:ext uri="{FF2B5EF4-FFF2-40B4-BE49-F238E27FC236}">
                <a16:creationId xmlns:a16="http://schemas.microsoft.com/office/drawing/2014/main" id="{9CC43573-9EEC-6B69-5258-89A0C5DD2A19}"/>
              </a:ext>
            </a:extLst>
          </p:cNvPr>
          <p:cNvSpPr txBox="1"/>
          <p:nvPr/>
        </p:nvSpPr>
        <p:spPr>
          <a:xfrm>
            <a:off x="7070104" y="1235698"/>
            <a:ext cx="5194168" cy="4893647"/>
          </a:xfrm>
          <a:prstGeom prst="rect">
            <a:avLst/>
          </a:prstGeom>
          <a:noFill/>
        </p:spPr>
        <p:txBody>
          <a:bodyPr wrap="square" rtlCol="0">
            <a:spAutoFit/>
          </a:bodyPr>
          <a:lstStyle/>
          <a:p>
            <a:r>
              <a:rPr lang="en-GB" b="1" dirty="0">
                <a:solidFill>
                  <a:schemeClr val="bg1"/>
                </a:solidFill>
                <a:highlight>
                  <a:srgbClr val="800000"/>
                </a:highlight>
              </a:rPr>
              <a:t>Audience</a:t>
            </a:r>
          </a:p>
          <a:p>
            <a:pPr marL="285750" indent="-285750">
              <a:buClr>
                <a:srgbClr val="C00000"/>
              </a:buClr>
              <a:buFont typeface="Wingdings" panose="05000000000000000000" pitchFamily="2" charset="2"/>
              <a:buChar char="§"/>
            </a:pPr>
            <a:endParaRPr lang="en-GB" b="1" dirty="0"/>
          </a:p>
          <a:p>
            <a:pPr marL="285750" indent="-285750">
              <a:buClr>
                <a:srgbClr val="C00000"/>
              </a:buClr>
              <a:buFont typeface="Wingdings" panose="05000000000000000000" pitchFamily="2" charset="2"/>
              <a:buChar char="§"/>
            </a:pPr>
            <a:r>
              <a:rPr lang="en-GB" b="1" dirty="0"/>
              <a:t>LMA</a:t>
            </a:r>
          </a:p>
          <a:p>
            <a:pPr marL="1085850" lvl="2" indent="-171450">
              <a:buClr>
                <a:srgbClr val="C00000"/>
              </a:buClr>
              <a:buFont typeface="Arial" panose="020B0604020202020204" pitchFamily="34" charset="0"/>
              <a:buChar char="•"/>
            </a:pPr>
            <a:r>
              <a:rPr lang="en-GB" sz="1200" dirty="0"/>
              <a:t>Claims, Legal and Marine</a:t>
            </a:r>
          </a:p>
          <a:p>
            <a:pPr marL="285750" indent="-285750">
              <a:buClr>
                <a:srgbClr val="C00000"/>
              </a:buClr>
              <a:buFont typeface="Wingdings" panose="05000000000000000000" pitchFamily="2" charset="2"/>
              <a:buChar char="§"/>
            </a:pPr>
            <a:r>
              <a:rPr lang="en-GB" b="1" dirty="0"/>
              <a:t>Market</a:t>
            </a:r>
          </a:p>
          <a:p>
            <a:pPr lvl="2"/>
            <a:r>
              <a:rPr lang="en-GB" sz="1200" dirty="0"/>
              <a:t>LMACC chairs and chair of Complex Claims Group</a:t>
            </a:r>
          </a:p>
          <a:p>
            <a:pPr lvl="2"/>
            <a:r>
              <a:rPr lang="en-GB" sz="1200" dirty="0"/>
              <a:t>Sector Group chairs:</a:t>
            </a:r>
          </a:p>
          <a:p>
            <a:pPr marL="1200150" lvl="2" indent="-285750">
              <a:buClr>
                <a:srgbClr val="C00000"/>
              </a:buClr>
              <a:buFont typeface="Arial" panose="020B0604020202020204" pitchFamily="34" charset="0"/>
              <a:buChar char="•"/>
            </a:pPr>
            <a:r>
              <a:rPr lang="en-GB" sz="1200" dirty="0"/>
              <a:t>Political Violence &amp; Terrorism </a:t>
            </a:r>
          </a:p>
          <a:p>
            <a:pPr marL="1200150" lvl="2" indent="-285750">
              <a:buClr>
                <a:srgbClr val="C00000"/>
              </a:buClr>
              <a:buFont typeface="Arial" panose="020B0604020202020204" pitchFamily="34" charset="0"/>
              <a:buChar char="•"/>
            </a:pPr>
            <a:r>
              <a:rPr lang="en-GB" sz="1200" dirty="0"/>
              <a:t>Political Risk</a:t>
            </a:r>
          </a:p>
          <a:p>
            <a:pPr marL="1200150" lvl="2" indent="-285750">
              <a:buClr>
                <a:srgbClr val="C00000"/>
              </a:buClr>
              <a:buFont typeface="Arial" panose="020B0604020202020204" pitchFamily="34" charset="0"/>
              <a:buChar char="•"/>
            </a:pPr>
            <a:r>
              <a:rPr lang="en-GB" sz="1200" dirty="0"/>
              <a:t>Financial Lines</a:t>
            </a:r>
          </a:p>
          <a:p>
            <a:pPr marL="1200150" lvl="2" indent="-285750">
              <a:buClr>
                <a:srgbClr val="C00000"/>
              </a:buClr>
              <a:buFont typeface="Arial" panose="020B0604020202020204" pitchFamily="34" charset="0"/>
              <a:buChar char="•"/>
            </a:pPr>
            <a:r>
              <a:rPr lang="en-GB" sz="1200" dirty="0"/>
              <a:t>Professional Lines</a:t>
            </a:r>
          </a:p>
          <a:p>
            <a:pPr marL="1200150" lvl="2" indent="-285750">
              <a:buClr>
                <a:srgbClr val="C00000"/>
              </a:buClr>
              <a:buFont typeface="Arial" panose="020B0604020202020204" pitchFamily="34" charset="0"/>
              <a:buChar char="•"/>
            </a:pPr>
            <a:r>
              <a:rPr lang="en-GB" sz="1200" dirty="0"/>
              <a:t>Property </a:t>
            </a:r>
          </a:p>
          <a:p>
            <a:pPr marL="1200150" lvl="2" indent="-285750">
              <a:buClr>
                <a:srgbClr val="C00000"/>
              </a:buClr>
              <a:buFont typeface="Arial" panose="020B0604020202020204" pitchFamily="34" charset="0"/>
              <a:buChar char="•"/>
            </a:pPr>
            <a:r>
              <a:rPr lang="en-GB" sz="1200" dirty="0"/>
              <a:t>Reinsurance</a:t>
            </a:r>
          </a:p>
          <a:p>
            <a:pPr marL="1200150" lvl="2" indent="-285750">
              <a:buClr>
                <a:srgbClr val="C00000"/>
              </a:buClr>
              <a:buFont typeface="Arial" panose="020B0604020202020204" pitchFamily="34" charset="0"/>
              <a:buChar char="•"/>
            </a:pPr>
            <a:r>
              <a:rPr lang="en-GB" sz="1200" dirty="0"/>
              <a:t>Marine </a:t>
            </a:r>
          </a:p>
          <a:p>
            <a:pPr marL="1200150" lvl="2" indent="-285750">
              <a:buClr>
                <a:srgbClr val="C00000"/>
              </a:buClr>
              <a:buFont typeface="Arial" panose="020B0604020202020204" pitchFamily="34" charset="0"/>
              <a:buChar char="•"/>
            </a:pPr>
            <a:r>
              <a:rPr lang="en-GB" sz="1200" dirty="0"/>
              <a:t>Aviation </a:t>
            </a:r>
          </a:p>
          <a:p>
            <a:pPr marL="1200150" lvl="2" indent="-285750">
              <a:buClr>
                <a:srgbClr val="C00000"/>
              </a:buClr>
              <a:buFont typeface="Arial" panose="020B0604020202020204" pitchFamily="34" charset="0"/>
              <a:buChar char="•"/>
            </a:pPr>
            <a:r>
              <a:rPr lang="en-GB" sz="1200" dirty="0"/>
              <a:t>Energy</a:t>
            </a:r>
          </a:p>
          <a:p>
            <a:pPr marL="1200150" lvl="2" indent="-285750">
              <a:buClr>
                <a:srgbClr val="C00000"/>
              </a:buClr>
              <a:buFont typeface="Arial" panose="020B0604020202020204" pitchFamily="34" charset="0"/>
              <a:buChar char="•"/>
            </a:pPr>
            <a:r>
              <a:rPr lang="en-GB" sz="1200" dirty="0"/>
              <a:t>Renewables</a:t>
            </a:r>
          </a:p>
          <a:p>
            <a:pPr marL="1200150" lvl="2" indent="-285750">
              <a:buClr>
                <a:srgbClr val="C00000"/>
              </a:buClr>
              <a:buFont typeface="Arial" panose="020B0604020202020204" pitchFamily="34" charset="0"/>
              <a:buChar char="•"/>
            </a:pPr>
            <a:r>
              <a:rPr lang="en-GB" sz="1200" dirty="0"/>
              <a:t>General Liability</a:t>
            </a:r>
          </a:p>
          <a:p>
            <a:pPr marL="1200150" lvl="2" indent="-285750">
              <a:buClr>
                <a:srgbClr val="C00000"/>
              </a:buClr>
              <a:buFont typeface="Arial" panose="020B0604020202020204" pitchFamily="34" charset="0"/>
              <a:buChar char="•"/>
            </a:pPr>
            <a:r>
              <a:rPr lang="en-GB" sz="1200" dirty="0"/>
              <a:t>Cyber</a:t>
            </a:r>
          </a:p>
          <a:p>
            <a:pPr marL="285750" indent="-285750">
              <a:buClr>
                <a:srgbClr val="C00000"/>
              </a:buClr>
              <a:buFont typeface="Wingdings" panose="05000000000000000000" pitchFamily="2" charset="2"/>
              <a:buChar char="§"/>
            </a:pPr>
            <a:r>
              <a:rPr lang="en-GB" b="1" dirty="0"/>
              <a:t>Other</a:t>
            </a:r>
          </a:p>
          <a:p>
            <a:pPr marL="1200150" lvl="2" indent="-285750">
              <a:buClr>
                <a:srgbClr val="C00000"/>
              </a:buClr>
              <a:buFont typeface="Arial" panose="020B0604020202020204" pitchFamily="34" charset="0"/>
              <a:buChar char="•"/>
            </a:pPr>
            <a:r>
              <a:rPr lang="en-GB" sz="1200" dirty="0"/>
              <a:t>IUA</a:t>
            </a:r>
          </a:p>
          <a:p>
            <a:pPr marL="1200150" lvl="2" indent="-285750">
              <a:buClr>
                <a:srgbClr val="C00000"/>
              </a:buClr>
              <a:buFont typeface="Arial" panose="020B0604020202020204" pitchFamily="34" charset="0"/>
              <a:buChar char="•"/>
            </a:pPr>
            <a:r>
              <a:rPr lang="en-GB" sz="1200" dirty="0"/>
              <a:t>Lloyd’s </a:t>
            </a:r>
          </a:p>
          <a:p>
            <a:endParaRPr lang="en-GB" dirty="0"/>
          </a:p>
        </p:txBody>
      </p:sp>
      <p:cxnSp>
        <p:nvCxnSpPr>
          <p:cNvPr id="7" name="Straight Connector 6">
            <a:extLst>
              <a:ext uri="{FF2B5EF4-FFF2-40B4-BE49-F238E27FC236}">
                <a16:creationId xmlns:a16="http://schemas.microsoft.com/office/drawing/2014/main" id="{50C0E51B-1679-99D9-B801-DBB0765A3830}"/>
              </a:ext>
            </a:extLst>
          </p:cNvPr>
          <p:cNvCxnSpPr/>
          <p:nvPr/>
        </p:nvCxnSpPr>
        <p:spPr>
          <a:xfrm>
            <a:off x="406535" y="1140645"/>
            <a:ext cx="10585119"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DE4AD6B-8527-F7D7-CC86-5CB485DE9CD4}"/>
              </a:ext>
            </a:extLst>
          </p:cNvPr>
          <p:cNvCxnSpPr>
            <a:cxnSpLocks/>
          </p:cNvCxnSpPr>
          <p:nvPr/>
        </p:nvCxnSpPr>
        <p:spPr>
          <a:xfrm>
            <a:off x="6664751" y="1140645"/>
            <a:ext cx="0" cy="468512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7952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E83F3-9D30-BD87-7D5A-670177C840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30595-91CA-338C-0079-1CEF1D94D48E}"/>
              </a:ext>
            </a:extLst>
          </p:cNvPr>
          <p:cNvSpPr>
            <a:spLocks noGrp="1"/>
          </p:cNvSpPr>
          <p:nvPr>
            <p:ph type="title"/>
          </p:nvPr>
        </p:nvSpPr>
        <p:spPr/>
        <p:txBody>
          <a:bodyPr/>
          <a:lstStyle/>
          <a:p>
            <a:r>
              <a:rPr lang="en-GB" dirty="0"/>
              <a:t>Market Update 4 </a:t>
            </a:r>
          </a:p>
        </p:txBody>
      </p:sp>
      <p:sp>
        <p:nvSpPr>
          <p:cNvPr id="4" name="Text Placeholder 3">
            <a:extLst>
              <a:ext uri="{FF2B5EF4-FFF2-40B4-BE49-F238E27FC236}">
                <a16:creationId xmlns:a16="http://schemas.microsoft.com/office/drawing/2014/main" id="{F3DCC315-B9F7-8588-AC25-B2EC8D0CB314}"/>
              </a:ext>
            </a:extLst>
          </p:cNvPr>
          <p:cNvSpPr>
            <a:spLocks noGrp="1"/>
          </p:cNvSpPr>
          <p:nvPr>
            <p:ph type="body" sz="quarter" idx="12"/>
          </p:nvPr>
        </p:nvSpPr>
        <p:spPr/>
        <p:txBody>
          <a:bodyPr/>
          <a:lstStyle/>
          <a:p>
            <a:r>
              <a:rPr lang="en-GB" dirty="0"/>
              <a:t>LMA Complex Claims Group</a:t>
            </a:r>
          </a:p>
        </p:txBody>
      </p:sp>
      <p:sp>
        <p:nvSpPr>
          <p:cNvPr id="139" name="TextBox 138">
            <a:extLst>
              <a:ext uri="{FF2B5EF4-FFF2-40B4-BE49-F238E27FC236}">
                <a16:creationId xmlns:a16="http://schemas.microsoft.com/office/drawing/2014/main" id="{375E7E61-7CCC-848B-FD24-0FAFD8DD9D0F}"/>
              </a:ext>
            </a:extLst>
          </p:cNvPr>
          <p:cNvSpPr txBox="1"/>
          <p:nvPr/>
        </p:nvSpPr>
        <p:spPr>
          <a:xfrm>
            <a:off x="10342387" y="106265"/>
            <a:ext cx="4171949" cy="369332"/>
          </a:xfrm>
          <a:prstGeom prst="rect">
            <a:avLst/>
          </a:prstGeom>
          <a:noFill/>
        </p:spPr>
        <p:txBody>
          <a:bodyPr wrap="square" rtlCol="0">
            <a:spAutoFit/>
          </a:bodyPr>
          <a:lstStyle/>
          <a:p>
            <a:r>
              <a:rPr lang="en-GB" b="1" dirty="0"/>
              <a:t>20</a:t>
            </a:r>
            <a:r>
              <a:rPr lang="en-GB" b="1" baseline="30000" dirty="0"/>
              <a:t>th</a:t>
            </a:r>
            <a:r>
              <a:rPr lang="en-GB" b="1" dirty="0"/>
              <a:t> March 2026</a:t>
            </a:r>
          </a:p>
        </p:txBody>
      </p:sp>
      <p:sp>
        <p:nvSpPr>
          <p:cNvPr id="3" name="TextBox 2">
            <a:extLst>
              <a:ext uri="{FF2B5EF4-FFF2-40B4-BE49-F238E27FC236}">
                <a16:creationId xmlns:a16="http://schemas.microsoft.com/office/drawing/2014/main" id="{AF6079FC-425C-3918-014D-F74ECF23477A}"/>
              </a:ext>
            </a:extLst>
          </p:cNvPr>
          <p:cNvSpPr txBox="1"/>
          <p:nvPr/>
        </p:nvSpPr>
        <p:spPr>
          <a:xfrm>
            <a:off x="426277" y="1235698"/>
            <a:ext cx="6163058" cy="4093428"/>
          </a:xfrm>
          <a:prstGeom prst="rect">
            <a:avLst/>
          </a:prstGeom>
          <a:noFill/>
        </p:spPr>
        <p:txBody>
          <a:bodyPr wrap="square" rtlCol="0">
            <a:spAutoFit/>
          </a:bodyPr>
          <a:lstStyle/>
          <a:p>
            <a:r>
              <a:rPr lang="en-GB" b="1" dirty="0">
                <a:solidFill>
                  <a:schemeClr val="bg1"/>
                </a:solidFill>
                <a:highlight>
                  <a:srgbClr val="800000"/>
                </a:highlight>
              </a:rPr>
              <a:t>Agenda/Discussion points</a:t>
            </a:r>
          </a:p>
          <a:p>
            <a:endParaRPr lang="en-GB" dirty="0">
              <a:solidFill>
                <a:schemeClr val="bg1"/>
              </a:solidFill>
            </a:endParaRPr>
          </a:p>
          <a:p>
            <a:pPr marL="285750" indent="-285750">
              <a:buClr>
                <a:srgbClr val="C5143D"/>
              </a:buClr>
              <a:buFont typeface="Wingdings" panose="05000000000000000000" pitchFamily="2" charset="2"/>
              <a:buChar char="§"/>
            </a:pPr>
            <a:r>
              <a:rPr lang="en-GB" b="1" dirty="0"/>
              <a:t>MIS Briefing Paper update </a:t>
            </a:r>
            <a:r>
              <a:rPr lang="en-GB" i="1" dirty="0"/>
              <a:t>(appendix)</a:t>
            </a:r>
          </a:p>
          <a:p>
            <a:pPr marL="285750" indent="-285750">
              <a:buClr>
                <a:srgbClr val="C5143D"/>
              </a:buClr>
              <a:buFont typeface="Wingdings" panose="05000000000000000000" pitchFamily="2" charset="2"/>
              <a:buChar char="§"/>
            </a:pPr>
            <a:r>
              <a:rPr lang="en-GB" b="1" dirty="0"/>
              <a:t>LLI Briefing paper update </a:t>
            </a:r>
            <a:r>
              <a:rPr lang="en-GB" i="1" dirty="0"/>
              <a:t>(appendix)</a:t>
            </a:r>
          </a:p>
          <a:p>
            <a:pPr>
              <a:buClr>
                <a:srgbClr val="C5143D"/>
              </a:buClr>
            </a:pPr>
            <a:endParaRPr lang="en-GB" i="1" dirty="0"/>
          </a:p>
          <a:p>
            <a:pPr marL="285750" indent="-285750">
              <a:buClr>
                <a:srgbClr val="C5143D"/>
              </a:buClr>
              <a:buFont typeface="Wingdings" panose="05000000000000000000" pitchFamily="2" charset="2"/>
              <a:buChar char="§"/>
            </a:pPr>
            <a:r>
              <a:rPr lang="en-GB" b="1" dirty="0"/>
              <a:t>CAT Code discussion</a:t>
            </a:r>
          </a:p>
          <a:p>
            <a:pPr marL="742950" lvl="1" indent="-285750">
              <a:buClr>
                <a:srgbClr val="C5143D"/>
              </a:buClr>
              <a:buFont typeface="Arial" panose="020B0604020202020204" pitchFamily="34" charset="0"/>
              <a:buChar char="•"/>
            </a:pPr>
            <a:r>
              <a:rPr lang="en-GB" dirty="0"/>
              <a:t>Requests for examples have gone out wider distribution</a:t>
            </a:r>
          </a:p>
          <a:p>
            <a:pPr marL="742950" lvl="1" indent="-285750">
              <a:buClr>
                <a:srgbClr val="C5143D"/>
              </a:buClr>
              <a:buFont typeface="Arial" panose="020B0604020202020204" pitchFamily="34" charset="0"/>
              <a:buChar char="•"/>
            </a:pPr>
            <a:endParaRPr lang="en-GB" dirty="0"/>
          </a:p>
          <a:p>
            <a:pPr marL="285750" indent="-285750">
              <a:buClr>
                <a:srgbClr val="C5143D"/>
              </a:buClr>
              <a:buFont typeface="Wingdings" panose="05000000000000000000" pitchFamily="2" charset="2"/>
              <a:buChar char="§"/>
            </a:pPr>
            <a:r>
              <a:rPr lang="en-GB" b="1" dirty="0"/>
              <a:t>Class specific updates</a:t>
            </a:r>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r>
              <a:rPr lang="en-GB" b="1" dirty="0"/>
              <a:t>Upcoming meetings and briefings </a:t>
            </a:r>
          </a:p>
          <a:p>
            <a:pPr marL="742950" lvl="1" indent="-285750">
              <a:buClr>
                <a:srgbClr val="C5143D"/>
              </a:buClr>
              <a:buFont typeface="Arial" panose="020B0604020202020204" pitchFamily="34" charset="0"/>
              <a:buChar char="•"/>
            </a:pPr>
            <a:r>
              <a:rPr lang="en-GB" sz="1100" b="1" dirty="0"/>
              <a:t>Market Communication </a:t>
            </a:r>
            <a:r>
              <a:rPr lang="en-GB" sz="1100" dirty="0"/>
              <a:t>– Thursday afternoons from LMA Claims Team</a:t>
            </a:r>
            <a:endParaRPr lang="en-GB" sz="1100" b="1" dirty="0"/>
          </a:p>
          <a:p>
            <a:pPr marL="742950" lvl="1" indent="-285750">
              <a:buClr>
                <a:srgbClr val="C5143D"/>
              </a:buClr>
              <a:buFont typeface="Arial" panose="020B0604020202020204" pitchFamily="34" charset="0"/>
              <a:buChar char="•"/>
            </a:pPr>
            <a:r>
              <a:rPr lang="en-GB" sz="1100" b="1" dirty="0"/>
              <a:t>MIS briefings</a:t>
            </a:r>
            <a:r>
              <a:rPr lang="en-GB" sz="1100" dirty="0"/>
              <a:t> – Thursday 26</a:t>
            </a:r>
            <a:r>
              <a:rPr lang="en-GB" sz="1100" baseline="30000" dirty="0"/>
              <a:t>th</a:t>
            </a:r>
            <a:r>
              <a:rPr lang="en-GB" sz="1100" dirty="0"/>
              <a:t> March</a:t>
            </a:r>
          </a:p>
          <a:p>
            <a:pPr marL="742950" lvl="1" indent="-285750">
              <a:buClr>
                <a:srgbClr val="C5143D"/>
              </a:buClr>
              <a:buFont typeface="Arial" panose="020B0604020202020204" pitchFamily="34" charset="0"/>
              <a:buChar char="•"/>
            </a:pPr>
            <a:r>
              <a:rPr lang="en-GB" sz="1100" b="1" dirty="0"/>
              <a:t>Other briefings </a:t>
            </a:r>
            <a:r>
              <a:rPr lang="en-GB" sz="1100" dirty="0"/>
              <a:t>– </a:t>
            </a:r>
            <a:r>
              <a:rPr lang="en-GB" sz="1100" i="1" dirty="0"/>
              <a:t>please let LMA Claims know if there are any other relevant briefings that should receive wider distribution. </a:t>
            </a:r>
          </a:p>
        </p:txBody>
      </p:sp>
      <p:sp>
        <p:nvSpPr>
          <p:cNvPr id="5" name="TextBox 4">
            <a:extLst>
              <a:ext uri="{FF2B5EF4-FFF2-40B4-BE49-F238E27FC236}">
                <a16:creationId xmlns:a16="http://schemas.microsoft.com/office/drawing/2014/main" id="{D822F28C-CB21-C757-C0F4-7F7C3BC07ADC}"/>
              </a:ext>
            </a:extLst>
          </p:cNvPr>
          <p:cNvSpPr txBox="1"/>
          <p:nvPr/>
        </p:nvSpPr>
        <p:spPr>
          <a:xfrm>
            <a:off x="7070104" y="1235698"/>
            <a:ext cx="5194168" cy="4893647"/>
          </a:xfrm>
          <a:prstGeom prst="rect">
            <a:avLst/>
          </a:prstGeom>
          <a:noFill/>
        </p:spPr>
        <p:txBody>
          <a:bodyPr wrap="square" rtlCol="0">
            <a:spAutoFit/>
          </a:bodyPr>
          <a:lstStyle/>
          <a:p>
            <a:r>
              <a:rPr lang="en-GB" b="1" dirty="0">
                <a:solidFill>
                  <a:schemeClr val="bg1"/>
                </a:solidFill>
                <a:highlight>
                  <a:srgbClr val="800000"/>
                </a:highlight>
              </a:rPr>
              <a:t>Audience</a:t>
            </a:r>
          </a:p>
          <a:p>
            <a:pPr marL="285750" indent="-285750">
              <a:buClr>
                <a:srgbClr val="C00000"/>
              </a:buClr>
              <a:buFont typeface="Wingdings" panose="05000000000000000000" pitchFamily="2" charset="2"/>
              <a:buChar char="§"/>
            </a:pPr>
            <a:endParaRPr lang="en-GB" b="1" dirty="0"/>
          </a:p>
          <a:p>
            <a:pPr marL="285750" indent="-285750">
              <a:buClr>
                <a:srgbClr val="C00000"/>
              </a:buClr>
              <a:buFont typeface="Wingdings" panose="05000000000000000000" pitchFamily="2" charset="2"/>
              <a:buChar char="§"/>
            </a:pPr>
            <a:r>
              <a:rPr lang="en-GB" b="1" dirty="0"/>
              <a:t>LMA</a:t>
            </a:r>
          </a:p>
          <a:p>
            <a:pPr marL="1085850" lvl="2" indent="-171450">
              <a:buClr>
                <a:srgbClr val="C00000"/>
              </a:buClr>
              <a:buFont typeface="Arial" panose="020B0604020202020204" pitchFamily="34" charset="0"/>
              <a:buChar char="•"/>
            </a:pPr>
            <a:r>
              <a:rPr lang="en-GB" sz="1200" dirty="0"/>
              <a:t>Claims, Legal and Marine</a:t>
            </a:r>
          </a:p>
          <a:p>
            <a:pPr marL="285750" indent="-285750">
              <a:buClr>
                <a:srgbClr val="C00000"/>
              </a:buClr>
              <a:buFont typeface="Wingdings" panose="05000000000000000000" pitchFamily="2" charset="2"/>
              <a:buChar char="§"/>
            </a:pPr>
            <a:r>
              <a:rPr lang="en-GB" b="1" dirty="0"/>
              <a:t>Market</a:t>
            </a:r>
          </a:p>
          <a:p>
            <a:pPr lvl="2"/>
            <a:r>
              <a:rPr lang="en-GB" sz="1200" dirty="0"/>
              <a:t>LMACC chairs and chair of Complex Claims Group</a:t>
            </a:r>
          </a:p>
          <a:p>
            <a:pPr lvl="2"/>
            <a:r>
              <a:rPr lang="en-GB" sz="1200" dirty="0"/>
              <a:t>Sector Group chairs:</a:t>
            </a:r>
          </a:p>
          <a:p>
            <a:pPr marL="1200150" lvl="2" indent="-285750">
              <a:buClr>
                <a:srgbClr val="C00000"/>
              </a:buClr>
              <a:buFont typeface="Arial" panose="020B0604020202020204" pitchFamily="34" charset="0"/>
              <a:buChar char="•"/>
            </a:pPr>
            <a:r>
              <a:rPr lang="en-GB" sz="1200" dirty="0"/>
              <a:t>Political Violence &amp; Terrorism </a:t>
            </a:r>
          </a:p>
          <a:p>
            <a:pPr marL="1200150" lvl="2" indent="-285750">
              <a:buClr>
                <a:srgbClr val="C00000"/>
              </a:buClr>
              <a:buFont typeface="Arial" panose="020B0604020202020204" pitchFamily="34" charset="0"/>
              <a:buChar char="•"/>
            </a:pPr>
            <a:r>
              <a:rPr lang="en-GB" sz="1200" dirty="0"/>
              <a:t>Political Risk</a:t>
            </a:r>
          </a:p>
          <a:p>
            <a:pPr marL="1200150" lvl="2" indent="-285750">
              <a:buClr>
                <a:srgbClr val="C00000"/>
              </a:buClr>
              <a:buFont typeface="Arial" panose="020B0604020202020204" pitchFamily="34" charset="0"/>
              <a:buChar char="•"/>
            </a:pPr>
            <a:r>
              <a:rPr lang="en-GB" sz="1200" dirty="0"/>
              <a:t>Financial Lines</a:t>
            </a:r>
          </a:p>
          <a:p>
            <a:pPr marL="1200150" lvl="2" indent="-285750">
              <a:buClr>
                <a:srgbClr val="C00000"/>
              </a:buClr>
              <a:buFont typeface="Arial" panose="020B0604020202020204" pitchFamily="34" charset="0"/>
              <a:buChar char="•"/>
            </a:pPr>
            <a:r>
              <a:rPr lang="en-GB" sz="1200" dirty="0"/>
              <a:t>Professional Lines</a:t>
            </a:r>
          </a:p>
          <a:p>
            <a:pPr marL="1200150" lvl="2" indent="-285750">
              <a:buClr>
                <a:srgbClr val="C00000"/>
              </a:buClr>
              <a:buFont typeface="Arial" panose="020B0604020202020204" pitchFamily="34" charset="0"/>
              <a:buChar char="•"/>
            </a:pPr>
            <a:r>
              <a:rPr lang="en-GB" sz="1200" dirty="0"/>
              <a:t>Property </a:t>
            </a:r>
          </a:p>
          <a:p>
            <a:pPr marL="1200150" lvl="2" indent="-285750">
              <a:buClr>
                <a:srgbClr val="C00000"/>
              </a:buClr>
              <a:buFont typeface="Arial" panose="020B0604020202020204" pitchFamily="34" charset="0"/>
              <a:buChar char="•"/>
            </a:pPr>
            <a:r>
              <a:rPr lang="en-GB" sz="1200" dirty="0"/>
              <a:t>Reinsurance</a:t>
            </a:r>
          </a:p>
          <a:p>
            <a:pPr marL="1200150" lvl="2" indent="-285750">
              <a:buClr>
                <a:srgbClr val="C00000"/>
              </a:buClr>
              <a:buFont typeface="Arial" panose="020B0604020202020204" pitchFamily="34" charset="0"/>
              <a:buChar char="•"/>
            </a:pPr>
            <a:r>
              <a:rPr lang="en-GB" sz="1200" dirty="0"/>
              <a:t>Marine </a:t>
            </a:r>
          </a:p>
          <a:p>
            <a:pPr marL="1200150" lvl="2" indent="-285750">
              <a:buClr>
                <a:srgbClr val="C00000"/>
              </a:buClr>
              <a:buFont typeface="Arial" panose="020B0604020202020204" pitchFamily="34" charset="0"/>
              <a:buChar char="•"/>
            </a:pPr>
            <a:r>
              <a:rPr lang="en-GB" sz="1200" dirty="0"/>
              <a:t>Aviation </a:t>
            </a:r>
          </a:p>
          <a:p>
            <a:pPr marL="1200150" lvl="2" indent="-285750">
              <a:buClr>
                <a:srgbClr val="C00000"/>
              </a:buClr>
              <a:buFont typeface="Arial" panose="020B0604020202020204" pitchFamily="34" charset="0"/>
              <a:buChar char="•"/>
            </a:pPr>
            <a:r>
              <a:rPr lang="en-GB" sz="1200" dirty="0"/>
              <a:t>Energy</a:t>
            </a:r>
          </a:p>
          <a:p>
            <a:pPr marL="1200150" lvl="2" indent="-285750">
              <a:buClr>
                <a:srgbClr val="C00000"/>
              </a:buClr>
              <a:buFont typeface="Arial" panose="020B0604020202020204" pitchFamily="34" charset="0"/>
              <a:buChar char="•"/>
            </a:pPr>
            <a:r>
              <a:rPr lang="en-GB" sz="1200" dirty="0"/>
              <a:t>Renewables</a:t>
            </a:r>
          </a:p>
          <a:p>
            <a:pPr marL="1200150" lvl="2" indent="-285750">
              <a:buClr>
                <a:srgbClr val="C00000"/>
              </a:buClr>
              <a:buFont typeface="Arial" panose="020B0604020202020204" pitchFamily="34" charset="0"/>
              <a:buChar char="•"/>
            </a:pPr>
            <a:r>
              <a:rPr lang="en-GB" sz="1200" dirty="0"/>
              <a:t>General Liability</a:t>
            </a:r>
          </a:p>
          <a:p>
            <a:pPr marL="1200150" lvl="2" indent="-285750">
              <a:buClr>
                <a:srgbClr val="C00000"/>
              </a:buClr>
              <a:buFont typeface="Arial" panose="020B0604020202020204" pitchFamily="34" charset="0"/>
              <a:buChar char="•"/>
            </a:pPr>
            <a:r>
              <a:rPr lang="en-GB" sz="1200" dirty="0"/>
              <a:t>Cyber</a:t>
            </a:r>
          </a:p>
          <a:p>
            <a:pPr marL="285750" indent="-285750">
              <a:buClr>
                <a:srgbClr val="C00000"/>
              </a:buClr>
              <a:buFont typeface="Wingdings" panose="05000000000000000000" pitchFamily="2" charset="2"/>
              <a:buChar char="§"/>
            </a:pPr>
            <a:r>
              <a:rPr lang="en-GB" b="1" dirty="0"/>
              <a:t>Other</a:t>
            </a:r>
          </a:p>
          <a:p>
            <a:pPr marL="1200150" lvl="2" indent="-285750">
              <a:buClr>
                <a:srgbClr val="C00000"/>
              </a:buClr>
              <a:buFont typeface="Arial" panose="020B0604020202020204" pitchFamily="34" charset="0"/>
              <a:buChar char="•"/>
            </a:pPr>
            <a:r>
              <a:rPr lang="en-GB" sz="1200" dirty="0"/>
              <a:t>IUA</a:t>
            </a:r>
          </a:p>
          <a:p>
            <a:pPr marL="1200150" lvl="2" indent="-285750">
              <a:buClr>
                <a:srgbClr val="C00000"/>
              </a:buClr>
              <a:buFont typeface="Arial" panose="020B0604020202020204" pitchFamily="34" charset="0"/>
              <a:buChar char="•"/>
            </a:pPr>
            <a:r>
              <a:rPr lang="en-GB" sz="1200" dirty="0"/>
              <a:t>Lloyd’s </a:t>
            </a:r>
          </a:p>
          <a:p>
            <a:endParaRPr lang="en-GB" dirty="0"/>
          </a:p>
        </p:txBody>
      </p:sp>
      <p:cxnSp>
        <p:nvCxnSpPr>
          <p:cNvPr id="7" name="Straight Connector 6">
            <a:extLst>
              <a:ext uri="{FF2B5EF4-FFF2-40B4-BE49-F238E27FC236}">
                <a16:creationId xmlns:a16="http://schemas.microsoft.com/office/drawing/2014/main" id="{9D559F9B-F4D1-03BD-77B7-8FBA02E4E600}"/>
              </a:ext>
            </a:extLst>
          </p:cNvPr>
          <p:cNvCxnSpPr/>
          <p:nvPr/>
        </p:nvCxnSpPr>
        <p:spPr>
          <a:xfrm>
            <a:off x="406535" y="1140645"/>
            <a:ext cx="10585119"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E1F2B089-5CA8-4A11-8FEB-CF5F61DE6AE3}"/>
              </a:ext>
            </a:extLst>
          </p:cNvPr>
          <p:cNvCxnSpPr>
            <a:cxnSpLocks/>
          </p:cNvCxnSpPr>
          <p:nvPr/>
        </p:nvCxnSpPr>
        <p:spPr>
          <a:xfrm>
            <a:off x="6664751" y="1140645"/>
            <a:ext cx="0" cy="468512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2911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2C45F-19D9-FED2-5105-5B43F90312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247143-4FDD-01FD-CEB6-D1ABE2B5A964}"/>
              </a:ext>
            </a:extLst>
          </p:cNvPr>
          <p:cNvSpPr>
            <a:spLocks noGrp="1"/>
          </p:cNvSpPr>
          <p:nvPr>
            <p:ph type="title"/>
          </p:nvPr>
        </p:nvSpPr>
        <p:spPr/>
        <p:txBody>
          <a:bodyPr/>
          <a:lstStyle/>
          <a:p>
            <a:r>
              <a:rPr lang="en-GB" dirty="0"/>
              <a:t>Market Update 5 </a:t>
            </a:r>
          </a:p>
        </p:txBody>
      </p:sp>
      <p:sp>
        <p:nvSpPr>
          <p:cNvPr id="4" name="Text Placeholder 3">
            <a:extLst>
              <a:ext uri="{FF2B5EF4-FFF2-40B4-BE49-F238E27FC236}">
                <a16:creationId xmlns:a16="http://schemas.microsoft.com/office/drawing/2014/main" id="{12E53CE7-4AE5-BBDC-03B0-447D58D38794}"/>
              </a:ext>
            </a:extLst>
          </p:cNvPr>
          <p:cNvSpPr>
            <a:spLocks noGrp="1"/>
          </p:cNvSpPr>
          <p:nvPr>
            <p:ph type="body" sz="quarter" idx="12"/>
          </p:nvPr>
        </p:nvSpPr>
        <p:spPr/>
        <p:txBody>
          <a:bodyPr/>
          <a:lstStyle/>
          <a:p>
            <a:r>
              <a:rPr lang="en-GB" dirty="0"/>
              <a:t>LMA Complex Claims Group</a:t>
            </a:r>
          </a:p>
        </p:txBody>
      </p:sp>
      <p:sp>
        <p:nvSpPr>
          <p:cNvPr id="139" name="TextBox 138">
            <a:extLst>
              <a:ext uri="{FF2B5EF4-FFF2-40B4-BE49-F238E27FC236}">
                <a16:creationId xmlns:a16="http://schemas.microsoft.com/office/drawing/2014/main" id="{E15D9FE9-1B79-6FE3-7A7B-B4BC417AEA8B}"/>
              </a:ext>
            </a:extLst>
          </p:cNvPr>
          <p:cNvSpPr txBox="1"/>
          <p:nvPr/>
        </p:nvSpPr>
        <p:spPr>
          <a:xfrm>
            <a:off x="10342387" y="106265"/>
            <a:ext cx="4171949" cy="369332"/>
          </a:xfrm>
          <a:prstGeom prst="rect">
            <a:avLst/>
          </a:prstGeom>
          <a:noFill/>
        </p:spPr>
        <p:txBody>
          <a:bodyPr wrap="square" rtlCol="0">
            <a:spAutoFit/>
          </a:bodyPr>
          <a:lstStyle/>
          <a:p>
            <a:r>
              <a:rPr lang="en-GB" b="1" dirty="0"/>
              <a:t>27</a:t>
            </a:r>
            <a:r>
              <a:rPr lang="en-GB" b="1" baseline="30000" dirty="0"/>
              <a:t>th</a:t>
            </a:r>
            <a:r>
              <a:rPr lang="en-GB" b="1" dirty="0"/>
              <a:t> March 2026</a:t>
            </a:r>
          </a:p>
        </p:txBody>
      </p:sp>
      <p:sp>
        <p:nvSpPr>
          <p:cNvPr id="3" name="TextBox 2">
            <a:extLst>
              <a:ext uri="{FF2B5EF4-FFF2-40B4-BE49-F238E27FC236}">
                <a16:creationId xmlns:a16="http://schemas.microsoft.com/office/drawing/2014/main" id="{B546E895-8725-340D-4AEE-13239C6EC6F1}"/>
              </a:ext>
            </a:extLst>
          </p:cNvPr>
          <p:cNvSpPr txBox="1"/>
          <p:nvPr/>
        </p:nvSpPr>
        <p:spPr>
          <a:xfrm>
            <a:off x="426277" y="1235698"/>
            <a:ext cx="6163058" cy="4770537"/>
          </a:xfrm>
          <a:prstGeom prst="rect">
            <a:avLst/>
          </a:prstGeom>
          <a:noFill/>
        </p:spPr>
        <p:txBody>
          <a:bodyPr wrap="square" rtlCol="0">
            <a:spAutoFit/>
          </a:bodyPr>
          <a:lstStyle/>
          <a:p>
            <a:r>
              <a:rPr lang="en-GB" b="1" dirty="0">
                <a:solidFill>
                  <a:schemeClr val="bg1"/>
                </a:solidFill>
                <a:highlight>
                  <a:srgbClr val="800000"/>
                </a:highlight>
              </a:rPr>
              <a:t>Agenda/Discussion points</a:t>
            </a:r>
          </a:p>
          <a:p>
            <a:endParaRPr lang="en-GB" dirty="0">
              <a:solidFill>
                <a:schemeClr val="bg1"/>
              </a:solidFill>
            </a:endParaRPr>
          </a:p>
          <a:p>
            <a:pPr marL="285750" indent="-285750">
              <a:buClr>
                <a:srgbClr val="C5143D"/>
              </a:buClr>
              <a:buFont typeface="Wingdings" panose="05000000000000000000" pitchFamily="2" charset="2"/>
              <a:buChar char="§"/>
            </a:pPr>
            <a:r>
              <a:rPr lang="en-GB" b="1" dirty="0"/>
              <a:t>MIS Briefing Paper update </a:t>
            </a:r>
            <a:r>
              <a:rPr lang="en-GB" i="1" dirty="0"/>
              <a:t>(appendix)</a:t>
            </a:r>
          </a:p>
          <a:p>
            <a:pPr marL="285750" indent="-285750">
              <a:buClr>
                <a:srgbClr val="C5143D"/>
              </a:buClr>
              <a:buFont typeface="Wingdings" panose="05000000000000000000" pitchFamily="2" charset="2"/>
              <a:buChar char="§"/>
            </a:pPr>
            <a:r>
              <a:rPr lang="en-GB" b="1" dirty="0"/>
              <a:t>LLI Briefing paper update </a:t>
            </a:r>
            <a:r>
              <a:rPr lang="en-GB" i="1" dirty="0"/>
              <a:t>(appendix)</a:t>
            </a:r>
          </a:p>
          <a:p>
            <a:pPr>
              <a:buClr>
                <a:srgbClr val="C5143D"/>
              </a:buClr>
            </a:pPr>
            <a:endParaRPr lang="en-GB" i="1" dirty="0"/>
          </a:p>
          <a:p>
            <a:pPr marL="285750" indent="-285750">
              <a:buClr>
                <a:srgbClr val="C5143D"/>
              </a:buClr>
              <a:buFont typeface="Wingdings" panose="05000000000000000000" pitchFamily="2" charset="2"/>
              <a:buChar char="§"/>
            </a:pPr>
            <a:r>
              <a:rPr lang="en-GB" b="1" dirty="0"/>
              <a:t>CAT Code discussion</a:t>
            </a:r>
          </a:p>
          <a:p>
            <a:pPr marL="742950" lvl="1" indent="-285750">
              <a:buClr>
                <a:srgbClr val="C5143D"/>
              </a:buClr>
              <a:buFont typeface="Arial" panose="020B0604020202020204" pitchFamily="34" charset="0"/>
              <a:buChar char="•"/>
            </a:pPr>
            <a:r>
              <a:rPr lang="en-GB" dirty="0"/>
              <a:t>Requests for examples have gone out wider distribution. Cyber has been added</a:t>
            </a:r>
          </a:p>
          <a:p>
            <a:pPr marL="742950" lvl="1" indent="-285750">
              <a:buClr>
                <a:srgbClr val="C5143D"/>
              </a:buClr>
              <a:buFont typeface="Arial" panose="020B0604020202020204" pitchFamily="34" charset="0"/>
              <a:buChar char="•"/>
            </a:pPr>
            <a:endParaRPr lang="en-GB" dirty="0"/>
          </a:p>
          <a:p>
            <a:pPr marL="285750" indent="-285750">
              <a:buClr>
                <a:srgbClr val="C5143D"/>
              </a:buClr>
              <a:buFont typeface="Wingdings" panose="05000000000000000000" pitchFamily="2" charset="2"/>
              <a:buChar char="§"/>
            </a:pPr>
            <a:r>
              <a:rPr lang="en-GB" b="1" dirty="0"/>
              <a:t>Class specific updates</a:t>
            </a:r>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r>
              <a:rPr lang="en-GB" b="1" dirty="0"/>
              <a:t>Upcoming meetings and briefings </a:t>
            </a:r>
          </a:p>
          <a:p>
            <a:pPr marL="742950" lvl="1" indent="-285750">
              <a:buClr>
                <a:srgbClr val="C5143D"/>
              </a:buClr>
              <a:buFont typeface="Arial" panose="020B0604020202020204" pitchFamily="34" charset="0"/>
              <a:buChar char="•"/>
            </a:pPr>
            <a:r>
              <a:rPr lang="en-GB" sz="1100" b="1" dirty="0"/>
              <a:t>Market Communication </a:t>
            </a:r>
            <a:r>
              <a:rPr lang="en-GB" sz="1100" dirty="0"/>
              <a:t>– 27</a:t>
            </a:r>
            <a:r>
              <a:rPr lang="en-GB" sz="1100" baseline="30000" dirty="0"/>
              <a:t>th</a:t>
            </a:r>
            <a:r>
              <a:rPr lang="en-GB" sz="1100" dirty="0"/>
              <a:t> March</a:t>
            </a:r>
            <a:endParaRPr lang="en-GB" sz="1100" b="1" dirty="0"/>
          </a:p>
          <a:p>
            <a:pPr marL="742950" lvl="1" indent="-285750">
              <a:buClr>
                <a:srgbClr val="C5143D"/>
              </a:buClr>
              <a:buFont typeface="Arial" panose="020B0604020202020204" pitchFamily="34" charset="0"/>
              <a:buChar char="•"/>
            </a:pPr>
            <a:r>
              <a:rPr lang="en-GB" sz="1100" b="1" dirty="0"/>
              <a:t>MIS briefings</a:t>
            </a:r>
            <a:r>
              <a:rPr lang="en-GB" sz="1100" dirty="0"/>
              <a:t> – No further briefings scheduled</a:t>
            </a:r>
          </a:p>
          <a:p>
            <a:pPr marL="742950" lvl="1" indent="-285750">
              <a:buClr>
                <a:srgbClr val="C5143D"/>
              </a:buClr>
              <a:buFont typeface="Arial" panose="020B0604020202020204" pitchFamily="34" charset="0"/>
              <a:buChar char="•"/>
            </a:pPr>
            <a:r>
              <a:rPr lang="en-GB" sz="1100" b="1" dirty="0"/>
              <a:t>Other briefings </a:t>
            </a:r>
            <a:r>
              <a:rPr lang="en-GB" sz="1100" dirty="0"/>
              <a:t>– </a:t>
            </a:r>
            <a:r>
              <a:rPr lang="en-GB" sz="1100" i="1" dirty="0"/>
              <a:t>N/A</a:t>
            </a:r>
          </a:p>
          <a:p>
            <a:pPr lvl="1">
              <a:buClr>
                <a:srgbClr val="C5143D"/>
              </a:buClr>
            </a:pPr>
            <a:endParaRPr lang="en-GB" sz="1100" i="1" dirty="0"/>
          </a:p>
          <a:p>
            <a:pPr lvl="1">
              <a:buClr>
                <a:srgbClr val="C5143D"/>
              </a:buClr>
            </a:pPr>
            <a:endParaRPr lang="en-GB" sz="1100" i="1" dirty="0"/>
          </a:p>
          <a:p>
            <a:pPr lvl="1">
              <a:buClr>
                <a:srgbClr val="C5143D"/>
              </a:buClr>
            </a:pPr>
            <a:endParaRPr lang="en-GB" sz="1100" i="1" dirty="0"/>
          </a:p>
          <a:p>
            <a:pPr lvl="1">
              <a:buClr>
                <a:srgbClr val="C5143D"/>
              </a:buClr>
            </a:pPr>
            <a:r>
              <a:rPr lang="en-GB" sz="1100" b="1" dirty="0">
                <a:solidFill>
                  <a:srgbClr val="FF0000"/>
                </a:solidFill>
              </a:rPr>
              <a:t>Depending on developments we will pause over Easter and reassess if there is a need for further meetings/briefings.</a:t>
            </a:r>
          </a:p>
        </p:txBody>
      </p:sp>
      <p:sp>
        <p:nvSpPr>
          <p:cNvPr id="5" name="TextBox 4">
            <a:extLst>
              <a:ext uri="{FF2B5EF4-FFF2-40B4-BE49-F238E27FC236}">
                <a16:creationId xmlns:a16="http://schemas.microsoft.com/office/drawing/2014/main" id="{A8C66FDA-BF42-0DEB-93D7-53F700330A94}"/>
              </a:ext>
            </a:extLst>
          </p:cNvPr>
          <p:cNvSpPr txBox="1"/>
          <p:nvPr/>
        </p:nvSpPr>
        <p:spPr>
          <a:xfrm>
            <a:off x="7070104" y="1235698"/>
            <a:ext cx="5194168" cy="4893647"/>
          </a:xfrm>
          <a:prstGeom prst="rect">
            <a:avLst/>
          </a:prstGeom>
          <a:noFill/>
        </p:spPr>
        <p:txBody>
          <a:bodyPr wrap="square" rtlCol="0">
            <a:spAutoFit/>
          </a:bodyPr>
          <a:lstStyle/>
          <a:p>
            <a:r>
              <a:rPr lang="en-GB" b="1" dirty="0">
                <a:solidFill>
                  <a:schemeClr val="bg1"/>
                </a:solidFill>
                <a:highlight>
                  <a:srgbClr val="800000"/>
                </a:highlight>
              </a:rPr>
              <a:t>Audience</a:t>
            </a:r>
          </a:p>
          <a:p>
            <a:pPr marL="285750" indent="-285750">
              <a:buClr>
                <a:srgbClr val="C00000"/>
              </a:buClr>
              <a:buFont typeface="Wingdings" panose="05000000000000000000" pitchFamily="2" charset="2"/>
              <a:buChar char="§"/>
            </a:pPr>
            <a:endParaRPr lang="en-GB" b="1" dirty="0"/>
          </a:p>
          <a:p>
            <a:pPr marL="285750" indent="-285750">
              <a:buClr>
                <a:srgbClr val="C00000"/>
              </a:buClr>
              <a:buFont typeface="Wingdings" panose="05000000000000000000" pitchFamily="2" charset="2"/>
              <a:buChar char="§"/>
            </a:pPr>
            <a:r>
              <a:rPr lang="en-GB" b="1" dirty="0"/>
              <a:t>LMA</a:t>
            </a:r>
          </a:p>
          <a:p>
            <a:pPr marL="1085850" lvl="2" indent="-171450">
              <a:buClr>
                <a:srgbClr val="C00000"/>
              </a:buClr>
              <a:buFont typeface="Arial" panose="020B0604020202020204" pitchFamily="34" charset="0"/>
              <a:buChar char="•"/>
            </a:pPr>
            <a:r>
              <a:rPr lang="en-GB" sz="1200" dirty="0"/>
              <a:t>Claims, Legal and Marine</a:t>
            </a:r>
          </a:p>
          <a:p>
            <a:pPr marL="285750" indent="-285750">
              <a:buClr>
                <a:srgbClr val="C00000"/>
              </a:buClr>
              <a:buFont typeface="Wingdings" panose="05000000000000000000" pitchFamily="2" charset="2"/>
              <a:buChar char="§"/>
            </a:pPr>
            <a:r>
              <a:rPr lang="en-GB" b="1" dirty="0"/>
              <a:t>Market</a:t>
            </a:r>
          </a:p>
          <a:p>
            <a:pPr lvl="2"/>
            <a:r>
              <a:rPr lang="en-GB" sz="1200" dirty="0"/>
              <a:t>LMACC chairs and chair of Complex Claims Group</a:t>
            </a:r>
          </a:p>
          <a:p>
            <a:pPr lvl="2"/>
            <a:r>
              <a:rPr lang="en-GB" sz="1200" dirty="0"/>
              <a:t>Sector Group chairs:</a:t>
            </a:r>
          </a:p>
          <a:p>
            <a:pPr marL="1200150" lvl="2" indent="-285750">
              <a:buClr>
                <a:srgbClr val="C00000"/>
              </a:buClr>
              <a:buFont typeface="Arial" panose="020B0604020202020204" pitchFamily="34" charset="0"/>
              <a:buChar char="•"/>
            </a:pPr>
            <a:r>
              <a:rPr lang="en-GB" sz="1200" dirty="0"/>
              <a:t>Political Violence &amp; Terrorism </a:t>
            </a:r>
          </a:p>
          <a:p>
            <a:pPr marL="1200150" lvl="2" indent="-285750">
              <a:buClr>
                <a:srgbClr val="C00000"/>
              </a:buClr>
              <a:buFont typeface="Arial" panose="020B0604020202020204" pitchFamily="34" charset="0"/>
              <a:buChar char="•"/>
            </a:pPr>
            <a:r>
              <a:rPr lang="en-GB" sz="1200" dirty="0"/>
              <a:t>Political Risk</a:t>
            </a:r>
          </a:p>
          <a:p>
            <a:pPr marL="1200150" lvl="2" indent="-285750">
              <a:buClr>
                <a:srgbClr val="C00000"/>
              </a:buClr>
              <a:buFont typeface="Arial" panose="020B0604020202020204" pitchFamily="34" charset="0"/>
              <a:buChar char="•"/>
            </a:pPr>
            <a:r>
              <a:rPr lang="en-GB" sz="1200" dirty="0"/>
              <a:t>Financial Lines</a:t>
            </a:r>
          </a:p>
          <a:p>
            <a:pPr marL="1200150" lvl="2" indent="-285750">
              <a:buClr>
                <a:srgbClr val="C00000"/>
              </a:buClr>
              <a:buFont typeface="Arial" panose="020B0604020202020204" pitchFamily="34" charset="0"/>
              <a:buChar char="•"/>
            </a:pPr>
            <a:r>
              <a:rPr lang="en-GB" sz="1200" dirty="0"/>
              <a:t>Professional Lines</a:t>
            </a:r>
          </a:p>
          <a:p>
            <a:pPr marL="1200150" lvl="2" indent="-285750">
              <a:buClr>
                <a:srgbClr val="C00000"/>
              </a:buClr>
              <a:buFont typeface="Arial" panose="020B0604020202020204" pitchFamily="34" charset="0"/>
              <a:buChar char="•"/>
            </a:pPr>
            <a:r>
              <a:rPr lang="en-GB" sz="1200" dirty="0"/>
              <a:t>Property </a:t>
            </a:r>
          </a:p>
          <a:p>
            <a:pPr marL="1200150" lvl="2" indent="-285750">
              <a:buClr>
                <a:srgbClr val="C00000"/>
              </a:buClr>
              <a:buFont typeface="Arial" panose="020B0604020202020204" pitchFamily="34" charset="0"/>
              <a:buChar char="•"/>
            </a:pPr>
            <a:r>
              <a:rPr lang="en-GB" sz="1200" dirty="0"/>
              <a:t>Reinsurance</a:t>
            </a:r>
          </a:p>
          <a:p>
            <a:pPr marL="1200150" lvl="2" indent="-285750">
              <a:buClr>
                <a:srgbClr val="C00000"/>
              </a:buClr>
              <a:buFont typeface="Arial" panose="020B0604020202020204" pitchFamily="34" charset="0"/>
              <a:buChar char="•"/>
            </a:pPr>
            <a:r>
              <a:rPr lang="en-GB" sz="1200" dirty="0"/>
              <a:t>Marine </a:t>
            </a:r>
          </a:p>
          <a:p>
            <a:pPr marL="1200150" lvl="2" indent="-285750">
              <a:buClr>
                <a:srgbClr val="C00000"/>
              </a:buClr>
              <a:buFont typeface="Arial" panose="020B0604020202020204" pitchFamily="34" charset="0"/>
              <a:buChar char="•"/>
            </a:pPr>
            <a:r>
              <a:rPr lang="en-GB" sz="1200" dirty="0"/>
              <a:t>Aviation </a:t>
            </a:r>
          </a:p>
          <a:p>
            <a:pPr marL="1200150" lvl="2" indent="-285750">
              <a:buClr>
                <a:srgbClr val="C00000"/>
              </a:buClr>
              <a:buFont typeface="Arial" panose="020B0604020202020204" pitchFamily="34" charset="0"/>
              <a:buChar char="•"/>
            </a:pPr>
            <a:r>
              <a:rPr lang="en-GB" sz="1200" dirty="0"/>
              <a:t>Energy</a:t>
            </a:r>
          </a:p>
          <a:p>
            <a:pPr marL="1200150" lvl="2" indent="-285750">
              <a:buClr>
                <a:srgbClr val="C00000"/>
              </a:buClr>
              <a:buFont typeface="Arial" panose="020B0604020202020204" pitchFamily="34" charset="0"/>
              <a:buChar char="•"/>
            </a:pPr>
            <a:r>
              <a:rPr lang="en-GB" sz="1200" dirty="0"/>
              <a:t>Renewables</a:t>
            </a:r>
          </a:p>
          <a:p>
            <a:pPr marL="1200150" lvl="2" indent="-285750">
              <a:buClr>
                <a:srgbClr val="C00000"/>
              </a:buClr>
              <a:buFont typeface="Arial" panose="020B0604020202020204" pitchFamily="34" charset="0"/>
              <a:buChar char="•"/>
            </a:pPr>
            <a:r>
              <a:rPr lang="en-GB" sz="1200" dirty="0"/>
              <a:t>General Liability</a:t>
            </a:r>
          </a:p>
          <a:p>
            <a:pPr marL="1200150" lvl="2" indent="-285750">
              <a:buClr>
                <a:srgbClr val="C00000"/>
              </a:buClr>
              <a:buFont typeface="Arial" panose="020B0604020202020204" pitchFamily="34" charset="0"/>
              <a:buChar char="•"/>
            </a:pPr>
            <a:r>
              <a:rPr lang="en-GB" sz="1200" dirty="0"/>
              <a:t>Cyber</a:t>
            </a:r>
          </a:p>
          <a:p>
            <a:pPr marL="285750" indent="-285750">
              <a:buClr>
                <a:srgbClr val="C00000"/>
              </a:buClr>
              <a:buFont typeface="Wingdings" panose="05000000000000000000" pitchFamily="2" charset="2"/>
              <a:buChar char="§"/>
            </a:pPr>
            <a:r>
              <a:rPr lang="en-GB" b="1" dirty="0"/>
              <a:t>Other</a:t>
            </a:r>
          </a:p>
          <a:p>
            <a:pPr marL="1200150" lvl="2" indent="-285750">
              <a:buClr>
                <a:srgbClr val="C00000"/>
              </a:buClr>
              <a:buFont typeface="Arial" panose="020B0604020202020204" pitchFamily="34" charset="0"/>
              <a:buChar char="•"/>
            </a:pPr>
            <a:r>
              <a:rPr lang="en-GB" sz="1200" dirty="0"/>
              <a:t>IUA</a:t>
            </a:r>
          </a:p>
          <a:p>
            <a:pPr marL="1200150" lvl="2" indent="-285750">
              <a:buClr>
                <a:srgbClr val="C00000"/>
              </a:buClr>
              <a:buFont typeface="Arial" panose="020B0604020202020204" pitchFamily="34" charset="0"/>
              <a:buChar char="•"/>
            </a:pPr>
            <a:r>
              <a:rPr lang="en-GB" sz="1200" dirty="0"/>
              <a:t>Lloyd’s </a:t>
            </a:r>
          </a:p>
          <a:p>
            <a:endParaRPr lang="en-GB" dirty="0"/>
          </a:p>
        </p:txBody>
      </p:sp>
      <p:cxnSp>
        <p:nvCxnSpPr>
          <p:cNvPr id="7" name="Straight Connector 6">
            <a:extLst>
              <a:ext uri="{FF2B5EF4-FFF2-40B4-BE49-F238E27FC236}">
                <a16:creationId xmlns:a16="http://schemas.microsoft.com/office/drawing/2014/main" id="{F9DA43D4-2BC6-DB97-F2C5-AC563C719A8C}"/>
              </a:ext>
            </a:extLst>
          </p:cNvPr>
          <p:cNvCxnSpPr/>
          <p:nvPr/>
        </p:nvCxnSpPr>
        <p:spPr>
          <a:xfrm>
            <a:off x="406535" y="1140645"/>
            <a:ext cx="10585119"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194BDB96-227B-31F2-874C-22C808324D00}"/>
              </a:ext>
            </a:extLst>
          </p:cNvPr>
          <p:cNvCxnSpPr>
            <a:cxnSpLocks/>
          </p:cNvCxnSpPr>
          <p:nvPr/>
        </p:nvCxnSpPr>
        <p:spPr>
          <a:xfrm>
            <a:off x="6664751" y="1140645"/>
            <a:ext cx="0" cy="468512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228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2CE1C-B5D1-330D-37E2-973C0D5FFC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763ACF-D23B-AEAA-10EC-A25590513713}"/>
              </a:ext>
            </a:extLst>
          </p:cNvPr>
          <p:cNvSpPr>
            <a:spLocks noGrp="1"/>
          </p:cNvSpPr>
          <p:nvPr>
            <p:ph type="title"/>
          </p:nvPr>
        </p:nvSpPr>
        <p:spPr/>
        <p:txBody>
          <a:bodyPr/>
          <a:lstStyle/>
          <a:p>
            <a:r>
              <a:rPr lang="en-GB" dirty="0"/>
              <a:t>Market Update 6 </a:t>
            </a:r>
          </a:p>
        </p:txBody>
      </p:sp>
      <p:sp>
        <p:nvSpPr>
          <p:cNvPr id="4" name="Text Placeholder 3">
            <a:extLst>
              <a:ext uri="{FF2B5EF4-FFF2-40B4-BE49-F238E27FC236}">
                <a16:creationId xmlns:a16="http://schemas.microsoft.com/office/drawing/2014/main" id="{2C2C833B-2D38-BD6E-7F19-2146FC7C096A}"/>
              </a:ext>
            </a:extLst>
          </p:cNvPr>
          <p:cNvSpPr>
            <a:spLocks noGrp="1"/>
          </p:cNvSpPr>
          <p:nvPr>
            <p:ph type="body" sz="quarter" idx="12"/>
          </p:nvPr>
        </p:nvSpPr>
        <p:spPr/>
        <p:txBody>
          <a:bodyPr/>
          <a:lstStyle/>
          <a:p>
            <a:r>
              <a:rPr lang="en-GB" dirty="0"/>
              <a:t>LMA Complex Claims Group</a:t>
            </a:r>
          </a:p>
        </p:txBody>
      </p:sp>
      <p:sp>
        <p:nvSpPr>
          <p:cNvPr id="139" name="TextBox 138">
            <a:extLst>
              <a:ext uri="{FF2B5EF4-FFF2-40B4-BE49-F238E27FC236}">
                <a16:creationId xmlns:a16="http://schemas.microsoft.com/office/drawing/2014/main" id="{4638E2B9-A728-4E19-E97D-C51037C71A43}"/>
              </a:ext>
            </a:extLst>
          </p:cNvPr>
          <p:cNvSpPr txBox="1"/>
          <p:nvPr/>
        </p:nvSpPr>
        <p:spPr>
          <a:xfrm>
            <a:off x="10342387" y="106265"/>
            <a:ext cx="4171949" cy="369332"/>
          </a:xfrm>
          <a:prstGeom prst="rect">
            <a:avLst/>
          </a:prstGeom>
          <a:noFill/>
        </p:spPr>
        <p:txBody>
          <a:bodyPr wrap="square" rtlCol="0">
            <a:spAutoFit/>
          </a:bodyPr>
          <a:lstStyle/>
          <a:p>
            <a:r>
              <a:rPr lang="en-GB" b="1" dirty="0"/>
              <a:t>10</a:t>
            </a:r>
            <a:r>
              <a:rPr lang="en-GB" b="1" baseline="30000" dirty="0"/>
              <a:t>th</a:t>
            </a:r>
            <a:r>
              <a:rPr lang="en-GB" b="1" dirty="0"/>
              <a:t> April 2026</a:t>
            </a:r>
          </a:p>
        </p:txBody>
      </p:sp>
      <p:sp>
        <p:nvSpPr>
          <p:cNvPr id="3" name="TextBox 2">
            <a:extLst>
              <a:ext uri="{FF2B5EF4-FFF2-40B4-BE49-F238E27FC236}">
                <a16:creationId xmlns:a16="http://schemas.microsoft.com/office/drawing/2014/main" id="{F3077E0F-52E0-D4CF-B3DA-C109D87AF6EE}"/>
              </a:ext>
            </a:extLst>
          </p:cNvPr>
          <p:cNvSpPr txBox="1"/>
          <p:nvPr/>
        </p:nvSpPr>
        <p:spPr>
          <a:xfrm>
            <a:off x="426277" y="1235698"/>
            <a:ext cx="6163058" cy="3877985"/>
          </a:xfrm>
          <a:prstGeom prst="rect">
            <a:avLst/>
          </a:prstGeom>
          <a:noFill/>
        </p:spPr>
        <p:txBody>
          <a:bodyPr wrap="square" rtlCol="0">
            <a:spAutoFit/>
          </a:bodyPr>
          <a:lstStyle/>
          <a:p>
            <a:r>
              <a:rPr lang="en-GB" b="1" dirty="0">
                <a:solidFill>
                  <a:schemeClr val="bg1"/>
                </a:solidFill>
                <a:highlight>
                  <a:srgbClr val="800000"/>
                </a:highlight>
              </a:rPr>
              <a:t>Agenda/Discussion points</a:t>
            </a:r>
          </a:p>
          <a:p>
            <a:endParaRPr lang="en-GB" dirty="0">
              <a:solidFill>
                <a:schemeClr val="bg1"/>
              </a:solidFill>
            </a:endParaRPr>
          </a:p>
          <a:p>
            <a:pPr marL="285750" indent="-285750">
              <a:buClr>
                <a:srgbClr val="C5143D"/>
              </a:buClr>
              <a:buFont typeface="Wingdings" panose="05000000000000000000" pitchFamily="2" charset="2"/>
              <a:buChar char="§"/>
            </a:pPr>
            <a:r>
              <a:rPr lang="en-GB" b="1" dirty="0"/>
              <a:t>MIS Briefings stopped</a:t>
            </a:r>
          </a:p>
          <a:p>
            <a:pPr marL="285750" indent="-285750">
              <a:buClr>
                <a:srgbClr val="C5143D"/>
              </a:buClr>
              <a:buFont typeface="Wingdings" panose="05000000000000000000" pitchFamily="2" charset="2"/>
              <a:buChar char="§"/>
            </a:pPr>
            <a:r>
              <a:rPr lang="en-GB" b="1" dirty="0"/>
              <a:t>LLI Briefings continue</a:t>
            </a:r>
            <a:endParaRPr lang="en-GB" i="1" dirty="0"/>
          </a:p>
          <a:p>
            <a:pPr>
              <a:buClr>
                <a:srgbClr val="C5143D"/>
              </a:buClr>
            </a:pPr>
            <a:endParaRPr lang="en-GB" i="1" dirty="0"/>
          </a:p>
          <a:p>
            <a:pPr marL="285750" indent="-285750">
              <a:buClr>
                <a:srgbClr val="C5143D"/>
              </a:buClr>
              <a:buFont typeface="Wingdings" panose="05000000000000000000" pitchFamily="2" charset="2"/>
              <a:buChar char="§"/>
            </a:pPr>
            <a:r>
              <a:rPr lang="en-GB" b="1" dirty="0"/>
              <a:t>Class specific updates</a:t>
            </a:r>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r>
              <a:rPr lang="en-GB" b="1" dirty="0"/>
              <a:t>CAT reporting</a:t>
            </a:r>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r>
              <a:rPr lang="en-GB" b="1" dirty="0"/>
              <a:t>Upcoming meetings and briefings </a:t>
            </a:r>
          </a:p>
          <a:p>
            <a:pPr marL="742950" lvl="1" indent="-285750">
              <a:buClr>
                <a:srgbClr val="C5143D"/>
              </a:buClr>
              <a:buFont typeface="Arial" panose="020B0604020202020204" pitchFamily="34" charset="0"/>
              <a:buChar char="•"/>
            </a:pPr>
            <a:r>
              <a:rPr lang="en-GB" sz="1100" b="1" dirty="0"/>
              <a:t>Market Communication </a:t>
            </a:r>
            <a:r>
              <a:rPr lang="en-GB" sz="1100" dirty="0"/>
              <a:t>– Monday 13</a:t>
            </a:r>
            <a:r>
              <a:rPr lang="en-GB" sz="1100" baseline="30000" dirty="0"/>
              <a:t>th</a:t>
            </a:r>
            <a:r>
              <a:rPr lang="en-GB" sz="1100" dirty="0"/>
              <a:t> </a:t>
            </a:r>
            <a:endParaRPr lang="en-GB" sz="1100" b="1" dirty="0"/>
          </a:p>
          <a:p>
            <a:pPr marL="742950" lvl="1" indent="-285750">
              <a:buClr>
                <a:srgbClr val="C5143D"/>
              </a:buClr>
              <a:buFont typeface="Arial" panose="020B0604020202020204" pitchFamily="34" charset="0"/>
              <a:buChar char="•"/>
            </a:pPr>
            <a:r>
              <a:rPr lang="en-GB" sz="1100" b="1" dirty="0"/>
              <a:t>MIS briefings</a:t>
            </a:r>
            <a:r>
              <a:rPr lang="en-GB" sz="1100" dirty="0"/>
              <a:t> – No further briefings scheduled</a:t>
            </a:r>
          </a:p>
          <a:p>
            <a:pPr marL="742950" lvl="1" indent="-285750">
              <a:buClr>
                <a:srgbClr val="C5143D"/>
              </a:buClr>
              <a:buFont typeface="Arial" panose="020B0604020202020204" pitchFamily="34" charset="0"/>
              <a:buChar char="•"/>
            </a:pPr>
            <a:r>
              <a:rPr lang="en-GB" sz="1100" b="1" dirty="0"/>
              <a:t>Head of Claims briefing </a:t>
            </a:r>
            <a:r>
              <a:rPr lang="en-GB" sz="1100" dirty="0"/>
              <a:t>– April 21st </a:t>
            </a:r>
          </a:p>
          <a:p>
            <a:pPr lvl="1">
              <a:buClr>
                <a:srgbClr val="C5143D"/>
              </a:buClr>
            </a:pPr>
            <a:endParaRPr lang="en-GB" sz="1100" i="1" dirty="0"/>
          </a:p>
          <a:p>
            <a:pPr lvl="1">
              <a:buClr>
                <a:srgbClr val="C5143D"/>
              </a:buClr>
            </a:pPr>
            <a:endParaRPr lang="en-GB" sz="1100" i="1" dirty="0"/>
          </a:p>
          <a:p>
            <a:pPr lvl="1">
              <a:buClr>
                <a:srgbClr val="C5143D"/>
              </a:buClr>
            </a:pPr>
            <a:endParaRPr lang="en-GB" sz="1100" i="1" dirty="0"/>
          </a:p>
        </p:txBody>
      </p:sp>
      <p:sp>
        <p:nvSpPr>
          <p:cNvPr id="5" name="TextBox 4">
            <a:extLst>
              <a:ext uri="{FF2B5EF4-FFF2-40B4-BE49-F238E27FC236}">
                <a16:creationId xmlns:a16="http://schemas.microsoft.com/office/drawing/2014/main" id="{B4D8BF35-E7E3-3DFF-26C0-D06F27047E31}"/>
              </a:ext>
            </a:extLst>
          </p:cNvPr>
          <p:cNvSpPr txBox="1"/>
          <p:nvPr/>
        </p:nvSpPr>
        <p:spPr>
          <a:xfrm>
            <a:off x="7070104" y="1235698"/>
            <a:ext cx="5194168" cy="4893647"/>
          </a:xfrm>
          <a:prstGeom prst="rect">
            <a:avLst/>
          </a:prstGeom>
          <a:noFill/>
        </p:spPr>
        <p:txBody>
          <a:bodyPr wrap="square" rtlCol="0">
            <a:spAutoFit/>
          </a:bodyPr>
          <a:lstStyle/>
          <a:p>
            <a:r>
              <a:rPr lang="en-GB" b="1" dirty="0">
                <a:solidFill>
                  <a:schemeClr val="bg1"/>
                </a:solidFill>
                <a:highlight>
                  <a:srgbClr val="800000"/>
                </a:highlight>
              </a:rPr>
              <a:t>Audience</a:t>
            </a:r>
          </a:p>
          <a:p>
            <a:pPr marL="285750" indent="-285750">
              <a:buClr>
                <a:srgbClr val="C00000"/>
              </a:buClr>
              <a:buFont typeface="Wingdings" panose="05000000000000000000" pitchFamily="2" charset="2"/>
              <a:buChar char="§"/>
            </a:pPr>
            <a:endParaRPr lang="en-GB" b="1" dirty="0"/>
          </a:p>
          <a:p>
            <a:pPr marL="285750" indent="-285750">
              <a:buClr>
                <a:srgbClr val="C00000"/>
              </a:buClr>
              <a:buFont typeface="Wingdings" panose="05000000000000000000" pitchFamily="2" charset="2"/>
              <a:buChar char="§"/>
            </a:pPr>
            <a:r>
              <a:rPr lang="en-GB" b="1" dirty="0"/>
              <a:t>LMA</a:t>
            </a:r>
          </a:p>
          <a:p>
            <a:pPr marL="1085850" lvl="2" indent="-171450">
              <a:buClr>
                <a:srgbClr val="C00000"/>
              </a:buClr>
              <a:buFont typeface="Arial" panose="020B0604020202020204" pitchFamily="34" charset="0"/>
              <a:buChar char="•"/>
            </a:pPr>
            <a:r>
              <a:rPr lang="en-GB" sz="1200" dirty="0"/>
              <a:t>Claims, Legal and Marine</a:t>
            </a:r>
          </a:p>
          <a:p>
            <a:pPr marL="285750" indent="-285750">
              <a:buClr>
                <a:srgbClr val="C00000"/>
              </a:buClr>
              <a:buFont typeface="Wingdings" panose="05000000000000000000" pitchFamily="2" charset="2"/>
              <a:buChar char="§"/>
            </a:pPr>
            <a:r>
              <a:rPr lang="en-GB" b="1" dirty="0"/>
              <a:t>Market</a:t>
            </a:r>
          </a:p>
          <a:p>
            <a:pPr lvl="2"/>
            <a:r>
              <a:rPr lang="en-GB" sz="1200" dirty="0"/>
              <a:t>LMACC chairs and chair of Complex Claims Group</a:t>
            </a:r>
          </a:p>
          <a:p>
            <a:pPr lvl="2"/>
            <a:r>
              <a:rPr lang="en-GB" sz="1200" dirty="0"/>
              <a:t>Sector Group chairs:</a:t>
            </a:r>
          </a:p>
          <a:p>
            <a:pPr marL="1200150" lvl="2" indent="-285750">
              <a:buClr>
                <a:srgbClr val="C00000"/>
              </a:buClr>
              <a:buFont typeface="Arial" panose="020B0604020202020204" pitchFamily="34" charset="0"/>
              <a:buChar char="•"/>
            </a:pPr>
            <a:r>
              <a:rPr lang="en-GB" sz="1200" dirty="0"/>
              <a:t>Political Violence &amp; Terrorism </a:t>
            </a:r>
          </a:p>
          <a:p>
            <a:pPr marL="1200150" lvl="2" indent="-285750">
              <a:buClr>
                <a:srgbClr val="C00000"/>
              </a:buClr>
              <a:buFont typeface="Arial" panose="020B0604020202020204" pitchFamily="34" charset="0"/>
              <a:buChar char="•"/>
            </a:pPr>
            <a:r>
              <a:rPr lang="en-GB" sz="1200" dirty="0"/>
              <a:t>Political Risk</a:t>
            </a:r>
          </a:p>
          <a:p>
            <a:pPr marL="1200150" lvl="2" indent="-285750">
              <a:buClr>
                <a:srgbClr val="C00000"/>
              </a:buClr>
              <a:buFont typeface="Arial" panose="020B0604020202020204" pitchFamily="34" charset="0"/>
              <a:buChar char="•"/>
            </a:pPr>
            <a:r>
              <a:rPr lang="en-GB" sz="1200" dirty="0"/>
              <a:t>Financial Lines</a:t>
            </a:r>
          </a:p>
          <a:p>
            <a:pPr marL="1200150" lvl="2" indent="-285750">
              <a:buClr>
                <a:srgbClr val="C00000"/>
              </a:buClr>
              <a:buFont typeface="Arial" panose="020B0604020202020204" pitchFamily="34" charset="0"/>
              <a:buChar char="•"/>
            </a:pPr>
            <a:r>
              <a:rPr lang="en-GB" sz="1200" dirty="0"/>
              <a:t>Professional Lines</a:t>
            </a:r>
          </a:p>
          <a:p>
            <a:pPr marL="1200150" lvl="2" indent="-285750">
              <a:buClr>
                <a:srgbClr val="C00000"/>
              </a:buClr>
              <a:buFont typeface="Arial" panose="020B0604020202020204" pitchFamily="34" charset="0"/>
              <a:buChar char="•"/>
            </a:pPr>
            <a:r>
              <a:rPr lang="en-GB" sz="1200" dirty="0"/>
              <a:t>Property </a:t>
            </a:r>
          </a:p>
          <a:p>
            <a:pPr marL="1200150" lvl="2" indent="-285750">
              <a:buClr>
                <a:srgbClr val="C00000"/>
              </a:buClr>
              <a:buFont typeface="Arial" panose="020B0604020202020204" pitchFamily="34" charset="0"/>
              <a:buChar char="•"/>
            </a:pPr>
            <a:r>
              <a:rPr lang="en-GB" sz="1200" dirty="0"/>
              <a:t>Reinsurance</a:t>
            </a:r>
          </a:p>
          <a:p>
            <a:pPr marL="1200150" lvl="2" indent="-285750">
              <a:buClr>
                <a:srgbClr val="C00000"/>
              </a:buClr>
              <a:buFont typeface="Arial" panose="020B0604020202020204" pitchFamily="34" charset="0"/>
              <a:buChar char="•"/>
            </a:pPr>
            <a:r>
              <a:rPr lang="en-GB" sz="1200" dirty="0"/>
              <a:t>Marine </a:t>
            </a:r>
          </a:p>
          <a:p>
            <a:pPr marL="1200150" lvl="2" indent="-285750">
              <a:buClr>
                <a:srgbClr val="C00000"/>
              </a:buClr>
              <a:buFont typeface="Arial" panose="020B0604020202020204" pitchFamily="34" charset="0"/>
              <a:buChar char="•"/>
            </a:pPr>
            <a:r>
              <a:rPr lang="en-GB" sz="1200" dirty="0"/>
              <a:t>Aviation </a:t>
            </a:r>
          </a:p>
          <a:p>
            <a:pPr marL="1200150" lvl="2" indent="-285750">
              <a:buClr>
                <a:srgbClr val="C00000"/>
              </a:buClr>
              <a:buFont typeface="Arial" panose="020B0604020202020204" pitchFamily="34" charset="0"/>
              <a:buChar char="•"/>
            </a:pPr>
            <a:r>
              <a:rPr lang="en-GB" sz="1200" dirty="0"/>
              <a:t>Energy</a:t>
            </a:r>
          </a:p>
          <a:p>
            <a:pPr marL="1200150" lvl="2" indent="-285750">
              <a:buClr>
                <a:srgbClr val="C00000"/>
              </a:buClr>
              <a:buFont typeface="Arial" panose="020B0604020202020204" pitchFamily="34" charset="0"/>
              <a:buChar char="•"/>
            </a:pPr>
            <a:r>
              <a:rPr lang="en-GB" sz="1200" dirty="0"/>
              <a:t>Renewables</a:t>
            </a:r>
          </a:p>
          <a:p>
            <a:pPr marL="1200150" lvl="2" indent="-285750">
              <a:buClr>
                <a:srgbClr val="C00000"/>
              </a:buClr>
              <a:buFont typeface="Arial" panose="020B0604020202020204" pitchFamily="34" charset="0"/>
              <a:buChar char="•"/>
            </a:pPr>
            <a:r>
              <a:rPr lang="en-GB" sz="1200" dirty="0"/>
              <a:t>General Liability</a:t>
            </a:r>
          </a:p>
          <a:p>
            <a:pPr marL="1200150" lvl="2" indent="-285750">
              <a:buClr>
                <a:srgbClr val="C00000"/>
              </a:buClr>
              <a:buFont typeface="Arial" panose="020B0604020202020204" pitchFamily="34" charset="0"/>
              <a:buChar char="•"/>
            </a:pPr>
            <a:r>
              <a:rPr lang="en-GB" sz="1200" dirty="0"/>
              <a:t>Cyber</a:t>
            </a:r>
          </a:p>
          <a:p>
            <a:pPr marL="285750" indent="-285750">
              <a:buClr>
                <a:srgbClr val="C00000"/>
              </a:buClr>
              <a:buFont typeface="Wingdings" panose="05000000000000000000" pitchFamily="2" charset="2"/>
              <a:buChar char="§"/>
            </a:pPr>
            <a:r>
              <a:rPr lang="en-GB" b="1" dirty="0"/>
              <a:t>Other</a:t>
            </a:r>
          </a:p>
          <a:p>
            <a:pPr marL="1200150" lvl="2" indent="-285750">
              <a:buClr>
                <a:srgbClr val="C00000"/>
              </a:buClr>
              <a:buFont typeface="Arial" panose="020B0604020202020204" pitchFamily="34" charset="0"/>
              <a:buChar char="•"/>
            </a:pPr>
            <a:r>
              <a:rPr lang="en-GB" sz="1200" dirty="0"/>
              <a:t>IUA</a:t>
            </a:r>
          </a:p>
          <a:p>
            <a:pPr marL="1200150" lvl="2" indent="-285750">
              <a:buClr>
                <a:srgbClr val="C00000"/>
              </a:buClr>
              <a:buFont typeface="Arial" panose="020B0604020202020204" pitchFamily="34" charset="0"/>
              <a:buChar char="•"/>
            </a:pPr>
            <a:r>
              <a:rPr lang="en-GB" sz="1200" dirty="0"/>
              <a:t>Lloyd’s </a:t>
            </a:r>
          </a:p>
          <a:p>
            <a:endParaRPr lang="en-GB" dirty="0"/>
          </a:p>
        </p:txBody>
      </p:sp>
      <p:cxnSp>
        <p:nvCxnSpPr>
          <p:cNvPr id="7" name="Straight Connector 6">
            <a:extLst>
              <a:ext uri="{FF2B5EF4-FFF2-40B4-BE49-F238E27FC236}">
                <a16:creationId xmlns:a16="http://schemas.microsoft.com/office/drawing/2014/main" id="{FB4C0414-8D4B-5929-2AA9-F3EE664CC7A6}"/>
              </a:ext>
            </a:extLst>
          </p:cNvPr>
          <p:cNvCxnSpPr/>
          <p:nvPr/>
        </p:nvCxnSpPr>
        <p:spPr>
          <a:xfrm>
            <a:off x="406535" y="1140645"/>
            <a:ext cx="10585119"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89813775-9730-62D0-E451-7A264B338164}"/>
              </a:ext>
            </a:extLst>
          </p:cNvPr>
          <p:cNvCxnSpPr>
            <a:cxnSpLocks/>
          </p:cNvCxnSpPr>
          <p:nvPr/>
        </p:nvCxnSpPr>
        <p:spPr>
          <a:xfrm>
            <a:off x="6664751" y="1140645"/>
            <a:ext cx="0" cy="468512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3192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FEDD-7C0F-FC66-D63B-348BE1C821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7F34F0-5F4A-B25A-7AE3-834D38164CB4}"/>
              </a:ext>
            </a:extLst>
          </p:cNvPr>
          <p:cNvSpPr>
            <a:spLocks noGrp="1"/>
          </p:cNvSpPr>
          <p:nvPr>
            <p:ph type="title"/>
          </p:nvPr>
        </p:nvSpPr>
        <p:spPr>
          <a:xfrm>
            <a:off x="314044" y="153683"/>
            <a:ext cx="9976001" cy="1143000"/>
          </a:xfrm>
        </p:spPr>
        <p:txBody>
          <a:bodyPr/>
          <a:lstStyle/>
          <a:p>
            <a:r>
              <a:rPr lang="en-GB" dirty="0"/>
              <a:t>Market Update 7 </a:t>
            </a:r>
          </a:p>
        </p:txBody>
      </p:sp>
      <p:sp>
        <p:nvSpPr>
          <p:cNvPr id="4" name="Text Placeholder 3">
            <a:extLst>
              <a:ext uri="{FF2B5EF4-FFF2-40B4-BE49-F238E27FC236}">
                <a16:creationId xmlns:a16="http://schemas.microsoft.com/office/drawing/2014/main" id="{3F40AB45-74D9-B9B2-675C-4113196F4A0A}"/>
              </a:ext>
            </a:extLst>
          </p:cNvPr>
          <p:cNvSpPr>
            <a:spLocks noGrp="1"/>
          </p:cNvSpPr>
          <p:nvPr>
            <p:ph type="body" sz="quarter" idx="12"/>
          </p:nvPr>
        </p:nvSpPr>
        <p:spPr/>
        <p:txBody>
          <a:bodyPr/>
          <a:lstStyle/>
          <a:p>
            <a:r>
              <a:rPr lang="en-GB" dirty="0"/>
              <a:t>LMA Complex Claims Group</a:t>
            </a:r>
          </a:p>
        </p:txBody>
      </p:sp>
      <p:sp>
        <p:nvSpPr>
          <p:cNvPr id="139" name="TextBox 138">
            <a:extLst>
              <a:ext uri="{FF2B5EF4-FFF2-40B4-BE49-F238E27FC236}">
                <a16:creationId xmlns:a16="http://schemas.microsoft.com/office/drawing/2014/main" id="{8DC455BC-3D19-3B30-9EF1-6F8020ED4CEF}"/>
              </a:ext>
            </a:extLst>
          </p:cNvPr>
          <p:cNvSpPr txBox="1"/>
          <p:nvPr/>
        </p:nvSpPr>
        <p:spPr>
          <a:xfrm>
            <a:off x="10342387" y="106265"/>
            <a:ext cx="4171949" cy="369332"/>
          </a:xfrm>
          <a:prstGeom prst="rect">
            <a:avLst/>
          </a:prstGeom>
          <a:noFill/>
        </p:spPr>
        <p:txBody>
          <a:bodyPr wrap="square" rtlCol="0">
            <a:spAutoFit/>
          </a:bodyPr>
          <a:lstStyle/>
          <a:p>
            <a:r>
              <a:rPr lang="en-GB" b="1" dirty="0"/>
              <a:t>8</a:t>
            </a:r>
            <a:r>
              <a:rPr lang="en-GB" b="1" baseline="30000" dirty="0"/>
              <a:t>th</a:t>
            </a:r>
            <a:r>
              <a:rPr lang="en-GB" b="1" dirty="0"/>
              <a:t> May 2026</a:t>
            </a:r>
          </a:p>
        </p:txBody>
      </p:sp>
      <p:sp>
        <p:nvSpPr>
          <p:cNvPr id="3" name="TextBox 2">
            <a:extLst>
              <a:ext uri="{FF2B5EF4-FFF2-40B4-BE49-F238E27FC236}">
                <a16:creationId xmlns:a16="http://schemas.microsoft.com/office/drawing/2014/main" id="{B01B1432-0EDC-480B-A175-1AD45C12FE2C}"/>
              </a:ext>
            </a:extLst>
          </p:cNvPr>
          <p:cNvSpPr txBox="1"/>
          <p:nvPr/>
        </p:nvSpPr>
        <p:spPr>
          <a:xfrm>
            <a:off x="426277" y="1235698"/>
            <a:ext cx="6163058" cy="4539704"/>
          </a:xfrm>
          <a:prstGeom prst="rect">
            <a:avLst/>
          </a:prstGeom>
          <a:noFill/>
        </p:spPr>
        <p:txBody>
          <a:bodyPr wrap="square" rtlCol="0">
            <a:spAutoFit/>
          </a:bodyPr>
          <a:lstStyle/>
          <a:p>
            <a:r>
              <a:rPr lang="en-GB" b="1" dirty="0">
                <a:solidFill>
                  <a:schemeClr val="bg1"/>
                </a:solidFill>
                <a:highlight>
                  <a:srgbClr val="800000"/>
                </a:highlight>
              </a:rPr>
              <a:t>Agenda/Discussion points</a:t>
            </a:r>
          </a:p>
          <a:p>
            <a:endParaRPr lang="en-GB" dirty="0">
              <a:solidFill>
                <a:schemeClr val="bg1"/>
              </a:solidFill>
            </a:endParaRPr>
          </a:p>
          <a:p>
            <a:pPr marL="285750" indent="-285750">
              <a:buClr>
                <a:srgbClr val="C5143D"/>
              </a:buClr>
              <a:buFont typeface="Wingdings" panose="05000000000000000000" pitchFamily="2" charset="2"/>
              <a:buChar char="§"/>
            </a:pPr>
            <a:r>
              <a:rPr lang="en-GB" b="1" dirty="0"/>
              <a:t>LMA briefing: Sanctions and Financial Crime Implications for Marine Insurance </a:t>
            </a:r>
            <a:r>
              <a:rPr lang="en-GB" dirty="0"/>
              <a:t>(included in deck)</a:t>
            </a:r>
          </a:p>
          <a:p>
            <a:pPr marL="285750" indent="-285750">
              <a:buClr>
                <a:srgbClr val="C5143D"/>
              </a:buClr>
              <a:buFont typeface="Wingdings" panose="05000000000000000000" pitchFamily="2" charset="2"/>
              <a:buChar char="§"/>
            </a:pPr>
            <a:r>
              <a:rPr lang="en-GB" b="1" dirty="0"/>
              <a:t>Lloyd’s List Intelligence briefing 7</a:t>
            </a:r>
            <a:r>
              <a:rPr lang="en-GB" b="1" baseline="30000" dirty="0"/>
              <a:t>th</a:t>
            </a:r>
            <a:r>
              <a:rPr lang="en-GB" b="1" dirty="0"/>
              <a:t> May </a:t>
            </a:r>
            <a:r>
              <a:rPr lang="en-GB" dirty="0"/>
              <a:t>(included in deck)</a:t>
            </a:r>
          </a:p>
          <a:p>
            <a:pPr>
              <a:buClr>
                <a:srgbClr val="C5143D"/>
              </a:buClr>
            </a:pPr>
            <a:endParaRPr lang="en-GB" i="1" dirty="0"/>
          </a:p>
          <a:p>
            <a:pPr marL="285750" indent="-285750">
              <a:buClr>
                <a:srgbClr val="C5143D"/>
              </a:buClr>
              <a:buFont typeface="Wingdings" panose="05000000000000000000" pitchFamily="2" charset="2"/>
              <a:buChar char="§"/>
            </a:pPr>
            <a:r>
              <a:rPr lang="en-GB" b="1" dirty="0"/>
              <a:t>CAT reporting</a:t>
            </a:r>
          </a:p>
          <a:p>
            <a:pPr marL="285750" indent="-285750">
              <a:buClr>
                <a:srgbClr val="C5143D"/>
              </a:buClr>
              <a:buFont typeface="Wingdings" panose="05000000000000000000" pitchFamily="2" charset="2"/>
              <a:buChar char="§"/>
            </a:pPr>
            <a:r>
              <a:rPr lang="en-GB" b="1" dirty="0"/>
              <a:t>Class specific updates as appropriate from sector group chairs</a:t>
            </a:r>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r>
              <a:rPr lang="en-GB" b="1" dirty="0"/>
              <a:t>Upcoming meetings and briefings </a:t>
            </a:r>
          </a:p>
          <a:p>
            <a:pPr marL="742950" lvl="1" indent="-285750">
              <a:buClr>
                <a:srgbClr val="C5143D"/>
              </a:buClr>
              <a:buFont typeface="Arial" panose="020B0604020202020204" pitchFamily="34" charset="0"/>
              <a:buChar char="•"/>
            </a:pPr>
            <a:r>
              <a:rPr lang="en-GB" sz="1100" b="1" dirty="0"/>
              <a:t>Market </a:t>
            </a:r>
            <a:r>
              <a:rPr lang="en-GB" sz="1100" b="1" dirty="0">
                <a:latin typeface="Arial" panose="020B0604020202020204" pitchFamily="34" charset="0"/>
                <a:cs typeface="Arial" panose="020B0604020202020204" pitchFamily="34" charset="0"/>
              </a:rPr>
              <a:t>Communication from LMA Claims  </a:t>
            </a:r>
            <a:r>
              <a:rPr lang="en-GB" sz="1100" dirty="0">
                <a:latin typeface="Arial" panose="020B0604020202020204" pitchFamily="34" charset="0"/>
                <a:cs typeface="Arial" panose="020B0604020202020204" pitchFamily="34" charset="0"/>
              </a:rPr>
              <a:t>– w/c 11</a:t>
            </a:r>
            <a:r>
              <a:rPr lang="en-GB" sz="1100" baseline="30000" dirty="0">
                <a:latin typeface="Arial" panose="020B0604020202020204" pitchFamily="34" charset="0"/>
                <a:cs typeface="Arial" panose="020B0604020202020204" pitchFamily="34" charset="0"/>
              </a:rPr>
              <a:t>th</a:t>
            </a:r>
            <a:r>
              <a:rPr lang="en-GB" sz="1100" dirty="0">
                <a:latin typeface="Arial" panose="020B0604020202020204" pitchFamily="34" charset="0"/>
                <a:cs typeface="Arial" panose="020B0604020202020204" pitchFamily="34" charset="0"/>
              </a:rPr>
              <a:t> May</a:t>
            </a:r>
          </a:p>
          <a:p>
            <a:pPr marL="742950" lvl="1" indent="-285750">
              <a:buClr>
                <a:srgbClr val="C5143D"/>
              </a:buClr>
              <a:buFont typeface="Arial" panose="020B0604020202020204" pitchFamily="34" charset="0"/>
              <a:buChar char="•"/>
            </a:pPr>
            <a:endParaRPr lang="en-GB" sz="1100" b="1" dirty="0">
              <a:latin typeface="Arial" panose="020B0604020202020204" pitchFamily="34" charset="0"/>
              <a:cs typeface="Arial" panose="020B0604020202020204" pitchFamily="34" charset="0"/>
            </a:endParaRPr>
          </a:p>
          <a:p>
            <a:pPr lvl="1">
              <a:buClr>
                <a:srgbClr val="C5143D"/>
              </a:buClr>
            </a:pPr>
            <a:endParaRPr lang="en-GB" sz="1100" i="1" dirty="0">
              <a:latin typeface="Arial" panose="020B0604020202020204" pitchFamily="34" charset="0"/>
              <a:cs typeface="Arial" panose="020B0604020202020204" pitchFamily="34" charset="0"/>
            </a:endParaRPr>
          </a:p>
          <a:p>
            <a:pPr lvl="1">
              <a:buClr>
                <a:srgbClr val="C5143D"/>
              </a:buClr>
            </a:pPr>
            <a:endParaRPr lang="en-GB" sz="1100" i="1" dirty="0">
              <a:latin typeface="Arial" panose="020B0604020202020204" pitchFamily="34" charset="0"/>
              <a:cs typeface="Arial" panose="020B0604020202020204" pitchFamily="34" charset="0"/>
            </a:endParaRPr>
          </a:p>
          <a:p>
            <a:pPr lvl="1">
              <a:buClr>
                <a:srgbClr val="C5143D"/>
              </a:buClr>
            </a:pPr>
            <a:endParaRPr lang="en-GB" sz="1100" i="1" dirty="0"/>
          </a:p>
        </p:txBody>
      </p:sp>
      <p:sp>
        <p:nvSpPr>
          <p:cNvPr id="5" name="TextBox 4">
            <a:extLst>
              <a:ext uri="{FF2B5EF4-FFF2-40B4-BE49-F238E27FC236}">
                <a16:creationId xmlns:a16="http://schemas.microsoft.com/office/drawing/2014/main" id="{09DEEAB2-F63F-6CF5-FB40-E222F03D3FD8}"/>
              </a:ext>
            </a:extLst>
          </p:cNvPr>
          <p:cNvSpPr txBox="1"/>
          <p:nvPr/>
        </p:nvSpPr>
        <p:spPr>
          <a:xfrm>
            <a:off x="7070104" y="1235698"/>
            <a:ext cx="5194168" cy="4893647"/>
          </a:xfrm>
          <a:prstGeom prst="rect">
            <a:avLst/>
          </a:prstGeom>
          <a:noFill/>
        </p:spPr>
        <p:txBody>
          <a:bodyPr wrap="square" rtlCol="0">
            <a:spAutoFit/>
          </a:bodyPr>
          <a:lstStyle/>
          <a:p>
            <a:r>
              <a:rPr lang="en-GB" b="1" dirty="0">
                <a:solidFill>
                  <a:schemeClr val="bg1"/>
                </a:solidFill>
                <a:highlight>
                  <a:srgbClr val="800000"/>
                </a:highlight>
              </a:rPr>
              <a:t>Audience</a:t>
            </a:r>
          </a:p>
          <a:p>
            <a:pPr marL="285750" indent="-285750">
              <a:buClr>
                <a:srgbClr val="C00000"/>
              </a:buClr>
              <a:buFont typeface="Wingdings" panose="05000000000000000000" pitchFamily="2" charset="2"/>
              <a:buChar char="§"/>
            </a:pPr>
            <a:endParaRPr lang="en-GB" b="1" dirty="0"/>
          </a:p>
          <a:p>
            <a:pPr marL="285750" indent="-285750">
              <a:buClr>
                <a:srgbClr val="C00000"/>
              </a:buClr>
              <a:buFont typeface="Wingdings" panose="05000000000000000000" pitchFamily="2" charset="2"/>
              <a:buChar char="§"/>
            </a:pPr>
            <a:r>
              <a:rPr lang="en-GB" b="1" dirty="0"/>
              <a:t>LMA</a:t>
            </a:r>
          </a:p>
          <a:p>
            <a:pPr marL="1085850" lvl="2" indent="-171450">
              <a:buClr>
                <a:srgbClr val="C00000"/>
              </a:buClr>
              <a:buFont typeface="Arial" panose="020B0604020202020204" pitchFamily="34" charset="0"/>
              <a:buChar char="•"/>
            </a:pPr>
            <a:r>
              <a:rPr lang="en-GB" sz="1200" dirty="0"/>
              <a:t>Claims, Legal and Marine</a:t>
            </a:r>
          </a:p>
          <a:p>
            <a:pPr marL="285750" indent="-285750">
              <a:buClr>
                <a:srgbClr val="C00000"/>
              </a:buClr>
              <a:buFont typeface="Wingdings" panose="05000000000000000000" pitchFamily="2" charset="2"/>
              <a:buChar char="§"/>
            </a:pPr>
            <a:r>
              <a:rPr lang="en-GB" b="1" dirty="0"/>
              <a:t>Market</a:t>
            </a:r>
          </a:p>
          <a:p>
            <a:pPr lvl="2"/>
            <a:r>
              <a:rPr lang="en-GB" sz="1200" dirty="0"/>
              <a:t>LMACC chairs and chair of Complex Claims Group</a:t>
            </a:r>
          </a:p>
          <a:p>
            <a:pPr lvl="2"/>
            <a:r>
              <a:rPr lang="en-GB" sz="1200" dirty="0"/>
              <a:t>Sector Group chairs:</a:t>
            </a:r>
          </a:p>
          <a:p>
            <a:pPr marL="1200150" lvl="2" indent="-285750">
              <a:buClr>
                <a:srgbClr val="C00000"/>
              </a:buClr>
              <a:buFont typeface="Arial" panose="020B0604020202020204" pitchFamily="34" charset="0"/>
              <a:buChar char="•"/>
            </a:pPr>
            <a:r>
              <a:rPr lang="en-GB" sz="1200" strike="sngStrike" dirty="0"/>
              <a:t>Political Violence &amp; Terrorism </a:t>
            </a:r>
          </a:p>
          <a:p>
            <a:pPr marL="1200150" lvl="2" indent="-285750">
              <a:buClr>
                <a:srgbClr val="C00000"/>
              </a:buClr>
              <a:buFont typeface="Arial" panose="020B0604020202020204" pitchFamily="34" charset="0"/>
              <a:buChar char="•"/>
            </a:pPr>
            <a:r>
              <a:rPr lang="en-GB" sz="1200" dirty="0"/>
              <a:t>Political Risk</a:t>
            </a:r>
          </a:p>
          <a:p>
            <a:pPr marL="1200150" lvl="2" indent="-285750">
              <a:buClr>
                <a:srgbClr val="C00000"/>
              </a:buClr>
              <a:buFont typeface="Arial" panose="020B0604020202020204" pitchFamily="34" charset="0"/>
              <a:buChar char="•"/>
            </a:pPr>
            <a:r>
              <a:rPr lang="en-GB" sz="1200" dirty="0"/>
              <a:t>Financial Lines</a:t>
            </a:r>
          </a:p>
          <a:p>
            <a:pPr marL="1200150" lvl="2" indent="-285750">
              <a:buClr>
                <a:srgbClr val="C00000"/>
              </a:buClr>
              <a:buFont typeface="Arial" panose="020B0604020202020204" pitchFamily="34" charset="0"/>
              <a:buChar char="•"/>
            </a:pPr>
            <a:r>
              <a:rPr lang="en-GB" sz="1200" dirty="0"/>
              <a:t>Professional Lines</a:t>
            </a:r>
          </a:p>
          <a:p>
            <a:pPr marL="1200150" lvl="2" indent="-285750">
              <a:buClr>
                <a:srgbClr val="C00000"/>
              </a:buClr>
              <a:buFont typeface="Arial" panose="020B0604020202020204" pitchFamily="34" charset="0"/>
              <a:buChar char="•"/>
            </a:pPr>
            <a:r>
              <a:rPr lang="en-GB" sz="1200" strike="sngStrike" dirty="0"/>
              <a:t>Property</a:t>
            </a:r>
            <a:r>
              <a:rPr lang="en-GB" sz="1200" dirty="0"/>
              <a:t> </a:t>
            </a:r>
          </a:p>
          <a:p>
            <a:pPr marL="1200150" lvl="2" indent="-285750">
              <a:buClr>
                <a:srgbClr val="C00000"/>
              </a:buClr>
              <a:buFont typeface="Arial" panose="020B0604020202020204" pitchFamily="34" charset="0"/>
              <a:buChar char="•"/>
            </a:pPr>
            <a:r>
              <a:rPr lang="en-GB" sz="1200" dirty="0"/>
              <a:t>Reinsurance</a:t>
            </a:r>
          </a:p>
          <a:p>
            <a:pPr marL="1200150" lvl="2" indent="-285750">
              <a:buClr>
                <a:srgbClr val="C00000"/>
              </a:buClr>
              <a:buFont typeface="Arial" panose="020B0604020202020204" pitchFamily="34" charset="0"/>
              <a:buChar char="•"/>
            </a:pPr>
            <a:r>
              <a:rPr lang="en-GB" sz="1200" dirty="0"/>
              <a:t>Marine </a:t>
            </a:r>
          </a:p>
          <a:p>
            <a:pPr marL="1200150" lvl="2" indent="-285750">
              <a:buClr>
                <a:srgbClr val="C00000"/>
              </a:buClr>
              <a:buFont typeface="Arial" panose="020B0604020202020204" pitchFamily="34" charset="0"/>
              <a:buChar char="•"/>
            </a:pPr>
            <a:r>
              <a:rPr lang="en-GB" sz="1200" dirty="0"/>
              <a:t>Aviation </a:t>
            </a:r>
          </a:p>
          <a:p>
            <a:pPr marL="1200150" lvl="2" indent="-285750">
              <a:buClr>
                <a:srgbClr val="C00000"/>
              </a:buClr>
              <a:buFont typeface="Arial" panose="020B0604020202020204" pitchFamily="34" charset="0"/>
              <a:buChar char="•"/>
            </a:pPr>
            <a:r>
              <a:rPr lang="en-GB" sz="1200" dirty="0"/>
              <a:t>Energy</a:t>
            </a:r>
          </a:p>
          <a:p>
            <a:pPr marL="1200150" lvl="2" indent="-285750">
              <a:buClr>
                <a:srgbClr val="C00000"/>
              </a:buClr>
              <a:buFont typeface="Arial" panose="020B0604020202020204" pitchFamily="34" charset="0"/>
              <a:buChar char="•"/>
            </a:pPr>
            <a:r>
              <a:rPr lang="en-GB" sz="1200" dirty="0"/>
              <a:t>Renewables</a:t>
            </a:r>
          </a:p>
          <a:p>
            <a:pPr marL="1200150" lvl="2" indent="-285750">
              <a:buClr>
                <a:srgbClr val="C00000"/>
              </a:buClr>
              <a:buFont typeface="Arial" panose="020B0604020202020204" pitchFamily="34" charset="0"/>
              <a:buChar char="•"/>
            </a:pPr>
            <a:r>
              <a:rPr lang="en-GB" sz="1200" dirty="0"/>
              <a:t>General Liability</a:t>
            </a:r>
          </a:p>
          <a:p>
            <a:pPr marL="1200150" lvl="2" indent="-285750">
              <a:buClr>
                <a:srgbClr val="C00000"/>
              </a:buClr>
              <a:buFont typeface="Arial" panose="020B0604020202020204" pitchFamily="34" charset="0"/>
              <a:buChar char="•"/>
            </a:pPr>
            <a:r>
              <a:rPr lang="en-GB" sz="1200" strike="sngStrike" dirty="0"/>
              <a:t>Cyber</a:t>
            </a:r>
          </a:p>
          <a:p>
            <a:pPr marL="285750" indent="-285750">
              <a:buClr>
                <a:srgbClr val="C00000"/>
              </a:buClr>
              <a:buFont typeface="Wingdings" panose="05000000000000000000" pitchFamily="2" charset="2"/>
              <a:buChar char="§"/>
            </a:pPr>
            <a:r>
              <a:rPr lang="en-GB" b="1" dirty="0"/>
              <a:t>Other</a:t>
            </a:r>
          </a:p>
          <a:p>
            <a:pPr marL="1200150" lvl="2" indent="-285750">
              <a:buClr>
                <a:srgbClr val="C00000"/>
              </a:buClr>
              <a:buFont typeface="Arial" panose="020B0604020202020204" pitchFamily="34" charset="0"/>
              <a:buChar char="•"/>
            </a:pPr>
            <a:r>
              <a:rPr lang="en-GB" sz="1200" dirty="0"/>
              <a:t>IUA</a:t>
            </a:r>
          </a:p>
          <a:p>
            <a:pPr marL="1200150" lvl="2" indent="-285750">
              <a:buClr>
                <a:srgbClr val="C00000"/>
              </a:buClr>
              <a:buFont typeface="Arial" panose="020B0604020202020204" pitchFamily="34" charset="0"/>
              <a:buChar char="•"/>
            </a:pPr>
            <a:r>
              <a:rPr lang="en-GB" sz="1200" dirty="0"/>
              <a:t>Lloyd’s </a:t>
            </a:r>
          </a:p>
          <a:p>
            <a:endParaRPr lang="en-GB" dirty="0"/>
          </a:p>
        </p:txBody>
      </p:sp>
      <p:cxnSp>
        <p:nvCxnSpPr>
          <p:cNvPr id="7" name="Straight Connector 6">
            <a:extLst>
              <a:ext uri="{FF2B5EF4-FFF2-40B4-BE49-F238E27FC236}">
                <a16:creationId xmlns:a16="http://schemas.microsoft.com/office/drawing/2014/main" id="{E702B31F-3567-77B4-525B-9995C77FBBE2}"/>
              </a:ext>
            </a:extLst>
          </p:cNvPr>
          <p:cNvCxnSpPr/>
          <p:nvPr/>
        </p:nvCxnSpPr>
        <p:spPr>
          <a:xfrm>
            <a:off x="406535" y="1140645"/>
            <a:ext cx="10585119"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DF755D7-A004-CE39-2FE3-5AEF6E5C4CAE}"/>
              </a:ext>
            </a:extLst>
          </p:cNvPr>
          <p:cNvCxnSpPr>
            <a:cxnSpLocks/>
          </p:cNvCxnSpPr>
          <p:nvPr/>
        </p:nvCxnSpPr>
        <p:spPr>
          <a:xfrm>
            <a:off x="6664751" y="1140645"/>
            <a:ext cx="0" cy="468512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1219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EAF5F-2738-924C-DD43-6DBDABC3C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A4084-F156-2D7A-7FB8-B7FDCFCE6369}"/>
              </a:ext>
            </a:extLst>
          </p:cNvPr>
          <p:cNvSpPr>
            <a:spLocks noGrp="1"/>
          </p:cNvSpPr>
          <p:nvPr>
            <p:ph type="title"/>
          </p:nvPr>
        </p:nvSpPr>
        <p:spPr>
          <a:xfrm>
            <a:off x="314044" y="153683"/>
            <a:ext cx="9976001" cy="1143000"/>
          </a:xfrm>
        </p:spPr>
        <p:txBody>
          <a:bodyPr/>
          <a:lstStyle/>
          <a:p>
            <a:r>
              <a:rPr lang="en-GB" dirty="0"/>
              <a:t>Market Update 7 </a:t>
            </a:r>
          </a:p>
        </p:txBody>
      </p:sp>
      <p:sp>
        <p:nvSpPr>
          <p:cNvPr id="4" name="Text Placeholder 3">
            <a:extLst>
              <a:ext uri="{FF2B5EF4-FFF2-40B4-BE49-F238E27FC236}">
                <a16:creationId xmlns:a16="http://schemas.microsoft.com/office/drawing/2014/main" id="{3F8EC358-4C18-CFA6-5A31-64849906FB79}"/>
              </a:ext>
            </a:extLst>
          </p:cNvPr>
          <p:cNvSpPr>
            <a:spLocks noGrp="1"/>
          </p:cNvSpPr>
          <p:nvPr>
            <p:ph type="body" sz="quarter" idx="12"/>
          </p:nvPr>
        </p:nvSpPr>
        <p:spPr/>
        <p:txBody>
          <a:bodyPr/>
          <a:lstStyle/>
          <a:p>
            <a:r>
              <a:rPr lang="en-GB" dirty="0"/>
              <a:t>LMA Complex Claims Group</a:t>
            </a:r>
          </a:p>
        </p:txBody>
      </p:sp>
      <p:sp>
        <p:nvSpPr>
          <p:cNvPr id="139" name="TextBox 138">
            <a:extLst>
              <a:ext uri="{FF2B5EF4-FFF2-40B4-BE49-F238E27FC236}">
                <a16:creationId xmlns:a16="http://schemas.microsoft.com/office/drawing/2014/main" id="{3394176D-18C2-3831-D151-C7A6A1EFDA6E}"/>
              </a:ext>
            </a:extLst>
          </p:cNvPr>
          <p:cNvSpPr txBox="1"/>
          <p:nvPr/>
        </p:nvSpPr>
        <p:spPr>
          <a:xfrm>
            <a:off x="10342387" y="106265"/>
            <a:ext cx="4171949" cy="369332"/>
          </a:xfrm>
          <a:prstGeom prst="rect">
            <a:avLst/>
          </a:prstGeom>
          <a:noFill/>
        </p:spPr>
        <p:txBody>
          <a:bodyPr wrap="square" rtlCol="0">
            <a:spAutoFit/>
          </a:bodyPr>
          <a:lstStyle/>
          <a:p>
            <a:r>
              <a:rPr lang="en-GB" b="1" dirty="0"/>
              <a:t>24</a:t>
            </a:r>
            <a:r>
              <a:rPr lang="en-GB" b="1" baseline="30000" dirty="0"/>
              <a:t>th</a:t>
            </a:r>
            <a:r>
              <a:rPr lang="en-GB" b="1" dirty="0"/>
              <a:t> April 2026</a:t>
            </a:r>
          </a:p>
        </p:txBody>
      </p:sp>
      <p:sp>
        <p:nvSpPr>
          <p:cNvPr id="3" name="TextBox 2">
            <a:extLst>
              <a:ext uri="{FF2B5EF4-FFF2-40B4-BE49-F238E27FC236}">
                <a16:creationId xmlns:a16="http://schemas.microsoft.com/office/drawing/2014/main" id="{DE3D8F3E-4AFC-50C7-A280-4194277E4EEC}"/>
              </a:ext>
            </a:extLst>
          </p:cNvPr>
          <p:cNvSpPr txBox="1"/>
          <p:nvPr/>
        </p:nvSpPr>
        <p:spPr>
          <a:xfrm>
            <a:off x="426277" y="1235698"/>
            <a:ext cx="6163058" cy="5493812"/>
          </a:xfrm>
          <a:prstGeom prst="rect">
            <a:avLst/>
          </a:prstGeom>
          <a:noFill/>
        </p:spPr>
        <p:txBody>
          <a:bodyPr wrap="square" rtlCol="0">
            <a:spAutoFit/>
          </a:bodyPr>
          <a:lstStyle/>
          <a:p>
            <a:r>
              <a:rPr lang="en-GB" b="1" dirty="0">
                <a:solidFill>
                  <a:schemeClr val="bg1"/>
                </a:solidFill>
                <a:highlight>
                  <a:srgbClr val="800000"/>
                </a:highlight>
              </a:rPr>
              <a:t>Agenda/Discussion points</a:t>
            </a:r>
          </a:p>
          <a:p>
            <a:endParaRPr lang="en-GB" dirty="0">
              <a:solidFill>
                <a:schemeClr val="bg1"/>
              </a:solidFill>
            </a:endParaRPr>
          </a:p>
          <a:p>
            <a:pPr marL="285750" indent="-285750">
              <a:buClr>
                <a:srgbClr val="C5143D"/>
              </a:buClr>
              <a:buFont typeface="Wingdings" panose="05000000000000000000" pitchFamily="2" charset="2"/>
              <a:buChar char="§"/>
            </a:pPr>
            <a:r>
              <a:rPr lang="en-GB" b="1" dirty="0"/>
              <a:t>MIS briefing during meeting </a:t>
            </a:r>
            <a:r>
              <a:rPr lang="en-GB" i="1" dirty="0"/>
              <a:t>(Guest: MIS)</a:t>
            </a:r>
          </a:p>
          <a:p>
            <a:pPr marL="285750" indent="-285750">
              <a:buClr>
                <a:srgbClr val="C5143D"/>
              </a:buClr>
              <a:buFont typeface="Wingdings" panose="05000000000000000000" pitchFamily="2" charset="2"/>
              <a:buChar char="§"/>
            </a:pPr>
            <a:r>
              <a:rPr lang="en-GB" b="1" dirty="0"/>
              <a:t>Lloyd’s List Intelligence briefing 23</a:t>
            </a:r>
            <a:r>
              <a:rPr lang="en-GB" b="1" baseline="30000" dirty="0"/>
              <a:t>rd</a:t>
            </a:r>
            <a:r>
              <a:rPr lang="en-GB" b="1" dirty="0"/>
              <a:t> April </a:t>
            </a:r>
            <a:r>
              <a:rPr lang="en-GB" dirty="0"/>
              <a:t>(included in deck)</a:t>
            </a:r>
          </a:p>
          <a:p>
            <a:pPr marL="285750" indent="-285750">
              <a:buClr>
                <a:srgbClr val="C5143D"/>
              </a:buClr>
              <a:buFont typeface="Wingdings" panose="05000000000000000000" pitchFamily="2" charset="2"/>
              <a:buChar char="§"/>
            </a:pPr>
            <a:r>
              <a:rPr lang="en-GB" b="1" i="1" dirty="0"/>
              <a:t>Head of Claims briefing 21</a:t>
            </a:r>
            <a:r>
              <a:rPr lang="en-GB" b="1" i="1" baseline="30000" dirty="0"/>
              <a:t>st</a:t>
            </a:r>
            <a:r>
              <a:rPr lang="en-GB" b="1" i="1" dirty="0"/>
              <a:t> April – </a:t>
            </a:r>
            <a:r>
              <a:rPr lang="en-GB" i="1" dirty="0"/>
              <a:t>Max Hess “The Geo-Economics of the War in Iran” included in the deck </a:t>
            </a:r>
          </a:p>
          <a:p>
            <a:pPr>
              <a:buClr>
                <a:srgbClr val="C5143D"/>
              </a:buClr>
            </a:pPr>
            <a:endParaRPr lang="en-GB" i="1" dirty="0"/>
          </a:p>
          <a:p>
            <a:pPr marL="285750" indent="-285750">
              <a:buClr>
                <a:srgbClr val="C5143D"/>
              </a:buClr>
              <a:buFont typeface="Wingdings" panose="05000000000000000000" pitchFamily="2" charset="2"/>
              <a:buChar char="§"/>
            </a:pPr>
            <a:r>
              <a:rPr lang="en-GB" b="1" dirty="0"/>
              <a:t>CAT reporting</a:t>
            </a:r>
          </a:p>
          <a:p>
            <a:pPr marL="285750" indent="-285750">
              <a:buClr>
                <a:srgbClr val="C5143D"/>
              </a:buClr>
              <a:buFont typeface="Wingdings" panose="05000000000000000000" pitchFamily="2" charset="2"/>
              <a:buChar char="§"/>
            </a:pPr>
            <a:r>
              <a:rPr lang="en-GB" b="1" dirty="0"/>
              <a:t>Class specific updates as appropriate from sector group chairs</a:t>
            </a:r>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endParaRPr lang="en-GB" b="1" dirty="0"/>
          </a:p>
          <a:p>
            <a:pPr marL="285750" indent="-285750">
              <a:buClr>
                <a:srgbClr val="C5143D"/>
              </a:buClr>
              <a:buFont typeface="Wingdings" panose="05000000000000000000" pitchFamily="2" charset="2"/>
              <a:buChar char="§"/>
            </a:pPr>
            <a:r>
              <a:rPr lang="en-GB" b="1" dirty="0"/>
              <a:t>Upcoming meetings and briefings </a:t>
            </a:r>
          </a:p>
          <a:p>
            <a:pPr marL="742950" lvl="1" indent="-285750">
              <a:buClr>
                <a:srgbClr val="C5143D"/>
              </a:buClr>
              <a:buFont typeface="Arial" panose="020B0604020202020204" pitchFamily="34" charset="0"/>
              <a:buChar char="•"/>
            </a:pPr>
            <a:r>
              <a:rPr lang="en-GB" sz="1100" b="1" dirty="0"/>
              <a:t>Market </a:t>
            </a:r>
            <a:r>
              <a:rPr lang="en-GB" sz="1100" b="1" dirty="0">
                <a:latin typeface="Arial" panose="020B0604020202020204" pitchFamily="34" charset="0"/>
                <a:cs typeface="Arial" panose="020B0604020202020204" pitchFamily="34" charset="0"/>
              </a:rPr>
              <a:t>Communication from LMA Claims  </a:t>
            </a:r>
            <a:r>
              <a:rPr lang="en-GB" sz="1100" dirty="0">
                <a:latin typeface="Arial" panose="020B0604020202020204" pitchFamily="34" charset="0"/>
                <a:cs typeface="Arial" panose="020B0604020202020204" pitchFamily="34" charset="0"/>
              </a:rPr>
              <a:t>– w/c 27</a:t>
            </a:r>
            <a:r>
              <a:rPr lang="en-GB" sz="1100" baseline="30000" dirty="0">
                <a:latin typeface="Arial" panose="020B0604020202020204" pitchFamily="34" charset="0"/>
                <a:cs typeface="Arial" panose="020B0604020202020204" pitchFamily="34" charset="0"/>
              </a:rPr>
              <a:t>th</a:t>
            </a:r>
            <a:r>
              <a:rPr lang="en-GB" sz="1100" dirty="0">
                <a:latin typeface="Arial" panose="020B0604020202020204" pitchFamily="34" charset="0"/>
                <a:cs typeface="Arial" panose="020B0604020202020204" pitchFamily="34" charset="0"/>
              </a:rPr>
              <a:t> April</a:t>
            </a:r>
          </a:p>
          <a:p>
            <a:pPr marL="742950" lvl="1" indent="-285750">
              <a:buClr>
                <a:srgbClr val="C5143D"/>
              </a:buClr>
              <a:buFont typeface="Arial" panose="020B0604020202020204" pitchFamily="34" charset="0"/>
              <a:buChar char="•"/>
            </a:pPr>
            <a:r>
              <a:rPr lang="en-GB" sz="1100" b="1" dirty="0">
                <a:latin typeface="Arial" panose="020B0604020202020204" pitchFamily="34" charset="0"/>
                <a:cs typeface="Arial" panose="020B0604020202020204" pitchFamily="34" charset="0"/>
              </a:rPr>
              <a:t>LMA online briefing</a:t>
            </a:r>
            <a:r>
              <a:rPr lang="en-GB" sz="1100" dirty="0">
                <a:latin typeface="Arial" panose="020B0604020202020204" pitchFamily="34" charset="0"/>
                <a:cs typeface="Arial" panose="020B0604020202020204" pitchFamily="34" charset="0"/>
              </a:rPr>
              <a:t>, Wednesday 29</a:t>
            </a:r>
            <a:r>
              <a:rPr lang="en-GB" sz="1100" baseline="30000" dirty="0">
                <a:latin typeface="Arial" panose="020B0604020202020204" pitchFamily="34" charset="0"/>
                <a:cs typeface="Arial" panose="020B0604020202020204" pitchFamily="34" charset="0"/>
              </a:rPr>
              <a:t>th</a:t>
            </a:r>
            <a:r>
              <a:rPr lang="en-GB" sz="1100" dirty="0">
                <a:latin typeface="Arial" panose="020B0604020202020204" pitchFamily="34" charset="0"/>
                <a:cs typeface="Arial" panose="020B0604020202020204" pitchFamily="34" charset="0"/>
              </a:rPr>
              <a:t> April 17.00 BST: </a:t>
            </a:r>
            <a:r>
              <a:rPr lang="en-GB" sz="1100" u="sng" dirty="0">
                <a:latin typeface="Arial" panose="020B0604020202020204" pitchFamily="34" charset="0"/>
                <a:cs typeface="Arial" panose="020B0604020202020204" pitchFamily="34" charset="0"/>
                <a:hlinkClick r:id="rId2"/>
              </a:rPr>
              <a:t>Strait of Hormuz: Sanctions and Financial Crime Implications for Marine Insurance – LMA</a:t>
            </a:r>
            <a:endParaRPr lang="en-GB" sz="1100" u="sng" dirty="0">
              <a:latin typeface="Arial" panose="020B0604020202020204" pitchFamily="34" charset="0"/>
              <a:cs typeface="Arial" panose="020B0604020202020204" pitchFamily="34" charset="0"/>
            </a:endParaRPr>
          </a:p>
          <a:p>
            <a:pPr marL="742950" lvl="1" indent="-285750">
              <a:buClr>
                <a:srgbClr val="C5143D"/>
              </a:buClr>
              <a:buFont typeface="Arial" panose="020B0604020202020204" pitchFamily="34" charset="0"/>
              <a:buChar char="•"/>
            </a:pPr>
            <a:r>
              <a:rPr lang="en-GB" sz="1100" b="1" dirty="0">
                <a:latin typeface="Arial" panose="020B0604020202020204" pitchFamily="34" charset="0"/>
                <a:cs typeface="Arial" panose="020B0604020202020204" pitchFamily="34" charset="0"/>
              </a:rPr>
              <a:t>Lloyd’s List Intelligence</a:t>
            </a:r>
            <a:r>
              <a:rPr lang="en-GB" sz="1100" dirty="0">
                <a:latin typeface="Arial" panose="020B0604020202020204" pitchFamily="34" charset="0"/>
                <a:cs typeface="Arial" panose="020B0604020202020204" pitchFamily="34" charset="0"/>
              </a:rPr>
              <a:t>, Thursday 30</a:t>
            </a:r>
            <a:r>
              <a:rPr lang="en-GB" sz="1100" baseline="30000" dirty="0">
                <a:latin typeface="Arial" panose="020B0604020202020204" pitchFamily="34" charset="0"/>
                <a:cs typeface="Arial" panose="020B0604020202020204" pitchFamily="34" charset="0"/>
              </a:rPr>
              <a:t>th</a:t>
            </a:r>
            <a:r>
              <a:rPr lang="en-GB" sz="1100" dirty="0">
                <a:latin typeface="Arial" panose="020B0604020202020204" pitchFamily="34" charset="0"/>
                <a:cs typeface="Arial" panose="020B0604020202020204" pitchFamily="34" charset="0"/>
              </a:rPr>
              <a:t> April 14.00 BST: </a:t>
            </a:r>
            <a:r>
              <a:rPr lang="en-GB" sz="1100" u="sng" dirty="0">
                <a:latin typeface="Arial" panose="020B0604020202020204" pitchFamily="34" charset="0"/>
                <a:cs typeface="Arial" panose="020B0604020202020204" pitchFamily="34" charset="0"/>
                <a:hlinkClick r:id="rId3"/>
              </a:rPr>
              <a:t>https://event.on24.com/wcc/r/5332619/F5701E3CF8C45F2F6E863F6E69842849</a:t>
            </a:r>
            <a:endParaRPr lang="en-GB" sz="1100" dirty="0">
              <a:latin typeface="Arial" panose="020B0604020202020204" pitchFamily="34" charset="0"/>
              <a:cs typeface="Arial" panose="020B0604020202020204" pitchFamily="34" charset="0"/>
            </a:endParaRPr>
          </a:p>
          <a:p>
            <a:pPr marL="742950" lvl="1" indent="-285750">
              <a:buClr>
                <a:srgbClr val="C5143D"/>
              </a:buClr>
              <a:buFont typeface="Arial" panose="020B0604020202020204" pitchFamily="34" charset="0"/>
              <a:buChar char="•"/>
            </a:pPr>
            <a:endParaRPr lang="en-GB" sz="1100" b="1" dirty="0">
              <a:latin typeface="Arial" panose="020B0604020202020204" pitchFamily="34" charset="0"/>
              <a:cs typeface="Arial" panose="020B0604020202020204" pitchFamily="34" charset="0"/>
            </a:endParaRPr>
          </a:p>
          <a:p>
            <a:pPr lvl="1">
              <a:buClr>
                <a:srgbClr val="C5143D"/>
              </a:buClr>
            </a:pPr>
            <a:endParaRPr lang="en-GB" sz="1100" i="1" dirty="0">
              <a:latin typeface="Arial" panose="020B0604020202020204" pitchFamily="34" charset="0"/>
              <a:cs typeface="Arial" panose="020B0604020202020204" pitchFamily="34" charset="0"/>
            </a:endParaRPr>
          </a:p>
          <a:p>
            <a:pPr lvl="1">
              <a:buClr>
                <a:srgbClr val="C5143D"/>
              </a:buClr>
            </a:pPr>
            <a:endParaRPr lang="en-GB" sz="1100" i="1" dirty="0">
              <a:latin typeface="Arial" panose="020B0604020202020204" pitchFamily="34" charset="0"/>
              <a:cs typeface="Arial" panose="020B0604020202020204" pitchFamily="34" charset="0"/>
            </a:endParaRPr>
          </a:p>
          <a:p>
            <a:pPr lvl="1">
              <a:buClr>
                <a:srgbClr val="C5143D"/>
              </a:buClr>
            </a:pPr>
            <a:endParaRPr lang="en-GB" sz="1100" i="1" dirty="0"/>
          </a:p>
        </p:txBody>
      </p:sp>
      <p:sp>
        <p:nvSpPr>
          <p:cNvPr id="5" name="TextBox 4">
            <a:extLst>
              <a:ext uri="{FF2B5EF4-FFF2-40B4-BE49-F238E27FC236}">
                <a16:creationId xmlns:a16="http://schemas.microsoft.com/office/drawing/2014/main" id="{1B02EB5F-9F27-1508-6902-787707462BAB}"/>
              </a:ext>
            </a:extLst>
          </p:cNvPr>
          <p:cNvSpPr txBox="1"/>
          <p:nvPr/>
        </p:nvSpPr>
        <p:spPr>
          <a:xfrm>
            <a:off x="7070104" y="1235698"/>
            <a:ext cx="5194168" cy="4893647"/>
          </a:xfrm>
          <a:prstGeom prst="rect">
            <a:avLst/>
          </a:prstGeom>
          <a:noFill/>
        </p:spPr>
        <p:txBody>
          <a:bodyPr wrap="square" rtlCol="0">
            <a:spAutoFit/>
          </a:bodyPr>
          <a:lstStyle/>
          <a:p>
            <a:r>
              <a:rPr lang="en-GB" b="1" dirty="0">
                <a:solidFill>
                  <a:schemeClr val="bg1"/>
                </a:solidFill>
                <a:highlight>
                  <a:srgbClr val="800000"/>
                </a:highlight>
              </a:rPr>
              <a:t>Audience</a:t>
            </a:r>
          </a:p>
          <a:p>
            <a:pPr marL="285750" indent="-285750">
              <a:buClr>
                <a:srgbClr val="C00000"/>
              </a:buClr>
              <a:buFont typeface="Wingdings" panose="05000000000000000000" pitchFamily="2" charset="2"/>
              <a:buChar char="§"/>
            </a:pPr>
            <a:endParaRPr lang="en-GB" b="1" dirty="0"/>
          </a:p>
          <a:p>
            <a:pPr marL="285750" indent="-285750">
              <a:buClr>
                <a:srgbClr val="C00000"/>
              </a:buClr>
              <a:buFont typeface="Wingdings" panose="05000000000000000000" pitchFamily="2" charset="2"/>
              <a:buChar char="§"/>
            </a:pPr>
            <a:r>
              <a:rPr lang="en-GB" b="1" dirty="0"/>
              <a:t>LMA</a:t>
            </a:r>
          </a:p>
          <a:p>
            <a:pPr marL="1085850" lvl="2" indent="-171450">
              <a:buClr>
                <a:srgbClr val="C00000"/>
              </a:buClr>
              <a:buFont typeface="Arial" panose="020B0604020202020204" pitchFamily="34" charset="0"/>
              <a:buChar char="•"/>
            </a:pPr>
            <a:r>
              <a:rPr lang="en-GB" sz="1200" dirty="0"/>
              <a:t>Claims, Legal and Marine</a:t>
            </a:r>
          </a:p>
          <a:p>
            <a:pPr marL="285750" indent="-285750">
              <a:buClr>
                <a:srgbClr val="C00000"/>
              </a:buClr>
              <a:buFont typeface="Wingdings" panose="05000000000000000000" pitchFamily="2" charset="2"/>
              <a:buChar char="§"/>
            </a:pPr>
            <a:r>
              <a:rPr lang="en-GB" b="1" dirty="0"/>
              <a:t>Market</a:t>
            </a:r>
          </a:p>
          <a:p>
            <a:pPr lvl="2"/>
            <a:r>
              <a:rPr lang="en-GB" sz="1200" dirty="0"/>
              <a:t>LMACC chairs and chair of Complex Claims Group</a:t>
            </a:r>
          </a:p>
          <a:p>
            <a:pPr lvl="2"/>
            <a:r>
              <a:rPr lang="en-GB" sz="1200" dirty="0"/>
              <a:t>Sector Group chairs:</a:t>
            </a:r>
          </a:p>
          <a:p>
            <a:pPr marL="1200150" lvl="2" indent="-285750">
              <a:buClr>
                <a:srgbClr val="C00000"/>
              </a:buClr>
              <a:buFont typeface="Arial" panose="020B0604020202020204" pitchFamily="34" charset="0"/>
              <a:buChar char="•"/>
            </a:pPr>
            <a:r>
              <a:rPr lang="en-GB" sz="1200" dirty="0"/>
              <a:t>Political Violence &amp; Terrorism </a:t>
            </a:r>
          </a:p>
          <a:p>
            <a:pPr marL="1200150" lvl="2" indent="-285750">
              <a:buClr>
                <a:srgbClr val="C00000"/>
              </a:buClr>
              <a:buFont typeface="Arial" panose="020B0604020202020204" pitchFamily="34" charset="0"/>
              <a:buChar char="•"/>
            </a:pPr>
            <a:r>
              <a:rPr lang="en-GB" sz="1200" dirty="0"/>
              <a:t>Political Risk</a:t>
            </a:r>
          </a:p>
          <a:p>
            <a:pPr marL="1200150" lvl="2" indent="-285750">
              <a:buClr>
                <a:srgbClr val="C00000"/>
              </a:buClr>
              <a:buFont typeface="Arial" panose="020B0604020202020204" pitchFamily="34" charset="0"/>
              <a:buChar char="•"/>
            </a:pPr>
            <a:r>
              <a:rPr lang="en-GB" sz="1200" dirty="0"/>
              <a:t>Financial Lines</a:t>
            </a:r>
          </a:p>
          <a:p>
            <a:pPr marL="1200150" lvl="2" indent="-285750">
              <a:buClr>
                <a:srgbClr val="C00000"/>
              </a:buClr>
              <a:buFont typeface="Arial" panose="020B0604020202020204" pitchFamily="34" charset="0"/>
              <a:buChar char="•"/>
            </a:pPr>
            <a:r>
              <a:rPr lang="en-GB" sz="1200" dirty="0"/>
              <a:t>Professional Lines</a:t>
            </a:r>
          </a:p>
          <a:p>
            <a:pPr marL="1200150" lvl="2" indent="-285750">
              <a:buClr>
                <a:srgbClr val="C00000"/>
              </a:buClr>
              <a:buFont typeface="Arial" panose="020B0604020202020204" pitchFamily="34" charset="0"/>
              <a:buChar char="•"/>
            </a:pPr>
            <a:r>
              <a:rPr lang="en-GB" sz="1200" dirty="0"/>
              <a:t>Property </a:t>
            </a:r>
          </a:p>
          <a:p>
            <a:pPr marL="1200150" lvl="2" indent="-285750">
              <a:buClr>
                <a:srgbClr val="C00000"/>
              </a:buClr>
              <a:buFont typeface="Arial" panose="020B0604020202020204" pitchFamily="34" charset="0"/>
              <a:buChar char="•"/>
            </a:pPr>
            <a:r>
              <a:rPr lang="en-GB" sz="1200" dirty="0"/>
              <a:t>Reinsurance</a:t>
            </a:r>
          </a:p>
          <a:p>
            <a:pPr marL="1200150" lvl="2" indent="-285750">
              <a:buClr>
                <a:srgbClr val="C00000"/>
              </a:buClr>
              <a:buFont typeface="Arial" panose="020B0604020202020204" pitchFamily="34" charset="0"/>
              <a:buChar char="•"/>
            </a:pPr>
            <a:r>
              <a:rPr lang="en-GB" sz="1200" dirty="0"/>
              <a:t>Marine </a:t>
            </a:r>
          </a:p>
          <a:p>
            <a:pPr marL="1200150" lvl="2" indent="-285750">
              <a:buClr>
                <a:srgbClr val="C00000"/>
              </a:buClr>
              <a:buFont typeface="Arial" panose="020B0604020202020204" pitchFamily="34" charset="0"/>
              <a:buChar char="•"/>
            </a:pPr>
            <a:r>
              <a:rPr lang="en-GB" sz="1200" dirty="0"/>
              <a:t>Aviation </a:t>
            </a:r>
          </a:p>
          <a:p>
            <a:pPr marL="1200150" lvl="2" indent="-285750">
              <a:buClr>
                <a:srgbClr val="C00000"/>
              </a:buClr>
              <a:buFont typeface="Arial" panose="020B0604020202020204" pitchFamily="34" charset="0"/>
              <a:buChar char="•"/>
            </a:pPr>
            <a:r>
              <a:rPr lang="en-GB" sz="1200" dirty="0"/>
              <a:t>Energy</a:t>
            </a:r>
          </a:p>
          <a:p>
            <a:pPr marL="1200150" lvl="2" indent="-285750">
              <a:buClr>
                <a:srgbClr val="C00000"/>
              </a:buClr>
              <a:buFont typeface="Arial" panose="020B0604020202020204" pitchFamily="34" charset="0"/>
              <a:buChar char="•"/>
            </a:pPr>
            <a:r>
              <a:rPr lang="en-GB" sz="1200" dirty="0"/>
              <a:t>Renewables</a:t>
            </a:r>
          </a:p>
          <a:p>
            <a:pPr marL="1200150" lvl="2" indent="-285750">
              <a:buClr>
                <a:srgbClr val="C00000"/>
              </a:buClr>
              <a:buFont typeface="Arial" panose="020B0604020202020204" pitchFamily="34" charset="0"/>
              <a:buChar char="•"/>
            </a:pPr>
            <a:r>
              <a:rPr lang="en-GB" sz="1200" dirty="0"/>
              <a:t>General Liability</a:t>
            </a:r>
          </a:p>
          <a:p>
            <a:pPr marL="1200150" lvl="2" indent="-285750">
              <a:buClr>
                <a:srgbClr val="C00000"/>
              </a:buClr>
              <a:buFont typeface="Arial" panose="020B0604020202020204" pitchFamily="34" charset="0"/>
              <a:buChar char="•"/>
            </a:pPr>
            <a:r>
              <a:rPr lang="en-GB" sz="1200" dirty="0"/>
              <a:t>Cyber</a:t>
            </a:r>
          </a:p>
          <a:p>
            <a:pPr marL="285750" indent="-285750">
              <a:buClr>
                <a:srgbClr val="C00000"/>
              </a:buClr>
              <a:buFont typeface="Wingdings" panose="05000000000000000000" pitchFamily="2" charset="2"/>
              <a:buChar char="§"/>
            </a:pPr>
            <a:r>
              <a:rPr lang="en-GB" b="1" dirty="0"/>
              <a:t>Other</a:t>
            </a:r>
          </a:p>
          <a:p>
            <a:pPr marL="1200150" lvl="2" indent="-285750">
              <a:buClr>
                <a:srgbClr val="C00000"/>
              </a:buClr>
              <a:buFont typeface="Arial" panose="020B0604020202020204" pitchFamily="34" charset="0"/>
              <a:buChar char="•"/>
            </a:pPr>
            <a:r>
              <a:rPr lang="en-GB" sz="1200" dirty="0"/>
              <a:t>IUA</a:t>
            </a:r>
          </a:p>
          <a:p>
            <a:pPr marL="1200150" lvl="2" indent="-285750">
              <a:buClr>
                <a:srgbClr val="C00000"/>
              </a:buClr>
              <a:buFont typeface="Arial" panose="020B0604020202020204" pitchFamily="34" charset="0"/>
              <a:buChar char="•"/>
            </a:pPr>
            <a:r>
              <a:rPr lang="en-GB" sz="1200" dirty="0"/>
              <a:t>Lloyd’s </a:t>
            </a:r>
          </a:p>
          <a:p>
            <a:endParaRPr lang="en-GB" dirty="0"/>
          </a:p>
        </p:txBody>
      </p:sp>
      <p:cxnSp>
        <p:nvCxnSpPr>
          <p:cNvPr id="7" name="Straight Connector 6">
            <a:extLst>
              <a:ext uri="{FF2B5EF4-FFF2-40B4-BE49-F238E27FC236}">
                <a16:creationId xmlns:a16="http://schemas.microsoft.com/office/drawing/2014/main" id="{D06210F3-BEC1-9EF2-7572-758DCD5F7F1B}"/>
              </a:ext>
            </a:extLst>
          </p:cNvPr>
          <p:cNvCxnSpPr/>
          <p:nvPr/>
        </p:nvCxnSpPr>
        <p:spPr>
          <a:xfrm>
            <a:off x="406535" y="1140645"/>
            <a:ext cx="10585119"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DF12CE10-29E9-BDC4-6550-951D1C692F25}"/>
              </a:ext>
            </a:extLst>
          </p:cNvPr>
          <p:cNvCxnSpPr>
            <a:cxnSpLocks/>
          </p:cNvCxnSpPr>
          <p:nvPr/>
        </p:nvCxnSpPr>
        <p:spPr>
          <a:xfrm>
            <a:off x="6664751" y="1140645"/>
            <a:ext cx="0" cy="468512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423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6C3634-3B74-AEB6-E3EA-87270A0C7AC3}"/>
              </a:ext>
            </a:extLst>
          </p:cNvPr>
          <p:cNvSpPr txBox="1"/>
          <p:nvPr/>
        </p:nvSpPr>
        <p:spPr>
          <a:xfrm>
            <a:off x="314044" y="1115124"/>
            <a:ext cx="11858919" cy="5424562"/>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Strait of Hormuz – Lloyd’s List Intelligence update</a:t>
            </a:r>
          </a:p>
          <a:p>
            <a:endParaRPr lang="en-GB" sz="1050" dirty="0">
              <a:latin typeface="Arial" panose="020B0604020202020204" pitchFamily="34" charset="0"/>
              <a:cs typeface="Arial" panose="020B0604020202020204" pitchFamily="34" charset="0"/>
            </a:endParaRPr>
          </a:p>
          <a:p>
            <a:r>
              <a:rPr lang="en-GB" sz="1050" b="1" dirty="0">
                <a:latin typeface="Arial" panose="020B0604020202020204" pitchFamily="34" charset="0"/>
                <a:cs typeface="Arial" panose="020B0604020202020204" pitchFamily="34" charset="0"/>
              </a:rPr>
              <a:t>Overall Situation</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The security environment across the Strait of Hormuz and wider Middle East Gulf has materially deteriorated since early March, with multiple direct attacks on commercial vessels, disruption to energy infrastructure, and a sharp loss of operating confidence among shipowners and charterers. While most regional ports remain operational, the risk profile for transiting Hormuz and operating within the Gulf has escalated significantly, with heightened uncertainty around vessel safety, routing, and insurance availability.</a:t>
            </a:r>
          </a:p>
          <a:p>
            <a:endParaRPr lang="en-GB" sz="1050" dirty="0">
              <a:latin typeface="Arial" panose="020B0604020202020204" pitchFamily="34" charset="0"/>
              <a:cs typeface="Arial" panose="020B0604020202020204" pitchFamily="34" charset="0"/>
            </a:endParaRPr>
          </a:p>
          <a:p>
            <a:r>
              <a:rPr lang="en-GB" sz="1050" b="1" dirty="0">
                <a:latin typeface="Arial" panose="020B0604020202020204" pitchFamily="34" charset="0"/>
                <a:cs typeface="Arial" panose="020B0604020202020204" pitchFamily="34" charset="0"/>
              </a:rPr>
              <a:t>Port and Infrastructure Status</a:t>
            </a:r>
          </a:p>
          <a:p>
            <a:r>
              <a:rPr lang="en-GB" sz="1050" dirty="0">
                <a:latin typeface="Arial" panose="020B0604020202020204" pitchFamily="34" charset="0"/>
                <a:cs typeface="Arial" panose="020B0604020202020204" pitchFamily="34" charset="0"/>
              </a:rPr>
              <a:t>Most Middle East ports are open and operating, though several key disruptions remain:</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Oman, Bahrain, UAE and Kuwait: Port operations have resumed following recent attacks and disruptions, though navigational risks persist, particularly in UAE waters where GPS jamming and spoofing continue to be reported.</a:t>
            </a:r>
          </a:p>
          <a:p>
            <a:r>
              <a:rPr lang="en-GB" sz="1050" dirty="0">
                <a:latin typeface="Arial" panose="020B0604020202020204" pitchFamily="34" charset="0"/>
                <a:cs typeface="Arial" panose="020B0604020202020204" pitchFamily="34" charset="0"/>
              </a:rPr>
              <a:t>Qatar: While Hamad and Doha ports are operating normally, LNG production has been halted and operations at Al Shaheen and Halul Island terminals are suspended.</a:t>
            </a:r>
          </a:p>
          <a:p>
            <a:r>
              <a:rPr lang="en-GB" sz="1050" dirty="0">
                <a:latin typeface="Arial" panose="020B0604020202020204" pitchFamily="34" charset="0"/>
                <a:cs typeface="Arial" panose="020B0604020202020204" pitchFamily="34" charset="0"/>
              </a:rPr>
              <a:t>Iraq: Umm Qasr port remains undamaged; however, Basra Oil Terminal and the SPM </a:t>
            </a:r>
            <a:r>
              <a:rPr lang="en-GB" sz="1050" dirty="0" err="1">
                <a:latin typeface="Arial" panose="020B0604020202020204" pitchFamily="34" charset="0"/>
                <a:cs typeface="Arial" panose="020B0604020202020204" pitchFamily="34" charset="0"/>
              </a:rPr>
              <a:t>Somo</a:t>
            </a:r>
            <a:r>
              <a:rPr lang="en-GB" sz="1050" dirty="0">
                <a:latin typeface="Arial" panose="020B0604020202020204" pitchFamily="34" charset="0"/>
                <a:cs typeface="Arial" panose="020B0604020202020204" pitchFamily="34" charset="0"/>
              </a:rPr>
              <a:t> Terminal have ceased operations following vessel strikes offshore.</a:t>
            </a:r>
          </a:p>
          <a:p>
            <a:r>
              <a:rPr lang="en-GB" sz="1050" dirty="0">
                <a:latin typeface="Arial" panose="020B0604020202020204" pitchFamily="34" charset="0"/>
                <a:cs typeface="Arial" panose="020B0604020202020204" pitchFamily="34" charset="0"/>
              </a:rPr>
              <a:t>Saudi Arabia, Jordan, Lebanon and Israel: Ports remain open and operational, subject to standard restrictions.</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Overall, while port infrastructure has not collapsed, energy export terminals and offshore installations are increasingly exposed.</a:t>
            </a:r>
          </a:p>
          <a:p>
            <a:endParaRPr lang="en-GB" sz="1050" dirty="0">
              <a:latin typeface="Arial" panose="020B0604020202020204" pitchFamily="34" charset="0"/>
              <a:cs typeface="Arial" panose="020B0604020202020204" pitchFamily="34" charset="0"/>
            </a:endParaRPr>
          </a:p>
          <a:p>
            <a:r>
              <a:rPr lang="en-GB" sz="1050" b="1" dirty="0">
                <a:latin typeface="Arial" panose="020B0604020202020204" pitchFamily="34" charset="0"/>
                <a:cs typeface="Arial" panose="020B0604020202020204" pitchFamily="34" charset="0"/>
              </a:rPr>
              <a:t>Attacks on Commercial Shipping</a:t>
            </a:r>
          </a:p>
          <a:p>
            <a:r>
              <a:rPr lang="en-GB" sz="1050" dirty="0">
                <a:latin typeface="Arial" panose="020B0604020202020204" pitchFamily="34" charset="0"/>
                <a:cs typeface="Arial" panose="020B0604020202020204" pitchFamily="34" charset="0"/>
              </a:rPr>
              <a:t>Since the 1st March 2026, multiple commercial vessels have been directly attacked in the Middle East Gulf. In addition, at least two vessels have been struck by debris, with one suspected fatality reported. These incidents underline the expanding risk envelope, extending beyond targeted vessels to those transiting or operating in proximity to affected areas.</a:t>
            </a:r>
          </a:p>
          <a:p>
            <a:endParaRPr lang="en-GB" sz="1050" dirty="0">
              <a:latin typeface="Arial" panose="020B0604020202020204" pitchFamily="34" charset="0"/>
              <a:cs typeface="Arial" panose="020B0604020202020204" pitchFamily="34" charset="0"/>
            </a:endParaRPr>
          </a:p>
          <a:p>
            <a:r>
              <a:rPr lang="en-GB" sz="1050" b="1" dirty="0">
                <a:latin typeface="Arial" panose="020B0604020202020204" pitchFamily="34" charset="0"/>
                <a:cs typeface="Arial" panose="020B0604020202020204" pitchFamily="34" charset="0"/>
              </a:rPr>
              <a:t>Vessel Traffic Through the Strait of Hormuz</a:t>
            </a:r>
          </a:p>
          <a:p>
            <a:r>
              <a:rPr lang="en-GB" sz="1050" dirty="0">
                <a:latin typeface="Arial" panose="020B0604020202020204" pitchFamily="34" charset="0"/>
                <a:cs typeface="Arial" panose="020B0604020202020204" pitchFamily="34" charset="0"/>
              </a:rPr>
              <a:t>Traffic volumes through the Strait have reduced significantly compared with normal levels, and the composition of transiting vessels has changed:</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Transits are increasingly dominated by Iran-linked vessels and shadow fleet tonnage, particularly tankers and gas carriers.</a:t>
            </a:r>
          </a:p>
          <a:p>
            <a:r>
              <a:rPr lang="en-GB" sz="1050" dirty="0">
                <a:latin typeface="Arial" panose="020B0604020202020204" pitchFamily="34" charset="0"/>
                <a:cs typeface="Arial" panose="020B0604020202020204" pitchFamily="34" charset="0"/>
              </a:rPr>
              <a:t>A growing proportion of voyages are being conducted with AIS switched off, with “dark” transits expected to increase further.</a:t>
            </a:r>
          </a:p>
          <a:p>
            <a:r>
              <a:rPr lang="en-GB" sz="1050" dirty="0">
                <a:latin typeface="Arial" panose="020B0604020202020204" pitchFamily="34" charset="0"/>
                <a:cs typeface="Arial" panose="020B0604020202020204" pitchFamily="34" charset="0"/>
              </a:rPr>
              <a:t>Nearly 60% of all recent transits show an Iranian nexus, rising to over 90% in the most recent activity, when assessed by trade, ownership, or flag.</a:t>
            </a:r>
          </a:p>
          <a:p>
            <a:r>
              <a:rPr lang="en-GB" sz="1050" dirty="0">
                <a:latin typeface="Arial" panose="020B0604020202020204" pitchFamily="34" charset="0"/>
                <a:cs typeface="Arial" panose="020B0604020202020204" pitchFamily="34" charset="0"/>
              </a:rPr>
              <a:t>The majority of traffic is eastbound, with limited westbound movement.</a:t>
            </a:r>
          </a:p>
          <a:p>
            <a:r>
              <a:rPr lang="en-GB" sz="1050" dirty="0">
                <a:latin typeface="Arial" panose="020B0604020202020204" pitchFamily="34" charset="0"/>
                <a:cs typeface="Arial" panose="020B0604020202020204" pitchFamily="34" charset="0"/>
              </a:rPr>
              <a:t> </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This reflects a reluctance among mainstream operators to transit the area, alongside continued activity by sanctioned or higher-risk fleets.</a:t>
            </a:r>
          </a:p>
        </p:txBody>
      </p:sp>
      <p:sp>
        <p:nvSpPr>
          <p:cNvPr id="6" name="Title 1">
            <a:extLst>
              <a:ext uri="{FF2B5EF4-FFF2-40B4-BE49-F238E27FC236}">
                <a16:creationId xmlns:a16="http://schemas.microsoft.com/office/drawing/2014/main" id="{4577A0BE-153A-897E-AD42-86565FD4760A}"/>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C5143D"/>
                </a:solidFill>
              </a:rPr>
              <a:t>Marine update </a:t>
            </a:r>
            <a:r>
              <a:rPr lang="en-GB" sz="3600" dirty="0">
                <a:solidFill>
                  <a:srgbClr val="C5143D"/>
                </a:solidFill>
              </a:rPr>
              <a:t>(March 2026)						1/2</a:t>
            </a:r>
            <a:endParaRPr lang="en-GB" sz="1200" dirty="0">
              <a:solidFill>
                <a:srgbClr val="C5143D"/>
              </a:solidFill>
            </a:endParaRPr>
          </a:p>
          <a:p>
            <a:r>
              <a:rPr lang="en-GB" sz="1200" b="1" dirty="0"/>
              <a:t>Notes prepared by JMCC co-chair Amy Eaves</a:t>
            </a:r>
            <a:endParaRPr lang="en-GB" sz="3600" b="1" dirty="0"/>
          </a:p>
        </p:txBody>
      </p:sp>
    </p:spTree>
    <p:extLst>
      <p:ext uri="{BB962C8B-B14F-4D97-AF65-F5344CB8AC3E}">
        <p14:creationId xmlns:p14="http://schemas.microsoft.com/office/powerpoint/2010/main" val="3021585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DF044-8500-6623-62BD-2ACC399F42D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803517D-CF4E-269E-9BE0-4FE4D34E6E44}"/>
              </a:ext>
            </a:extLst>
          </p:cNvPr>
          <p:cNvSpPr txBox="1"/>
          <p:nvPr/>
        </p:nvSpPr>
        <p:spPr>
          <a:xfrm>
            <a:off x="314044" y="1296683"/>
            <a:ext cx="11858919" cy="4939814"/>
          </a:xfrm>
          <a:prstGeom prst="rect">
            <a:avLst/>
          </a:prstGeom>
          <a:noFill/>
        </p:spPr>
        <p:txBody>
          <a:bodyPr wrap="square">
            <a:spAutoFit/>
          </a:bodyPr>
          <a:lstStyle/>
          <a:p>
            <a:r>
              <a:rPr lang="en-GB" sz="1050" b="1" dirty="0">
                <a:latin typeface="Arial" panose="020B0604020202020204" pitchFamily="34" charset="0"/>
                <a:cs typeface="Arial" panose="020B0604020202020204" pitchFamily="34" charset="0"/>
              </a:rPr>
              <a:t>Shadow Fleet Activity</a:t>
            </a:r>
          </a:p>
          <a:p>
            <a:r>
              <a:rPr lang="en-GB" sz="1050" dirty="0">
                <a:latin typeface="Arial" panose="020B0604020202020204" pitchFamily="34" charset="0"/>
                <a:cs typeface="Arial" panose="020B0604020202020204" pitchFamily="34" charset="0"/>
              </a:rPr>
              <a:t>Shadow fleet vessels carrying Iranian oil and gas now account for the majority of tanker and gas carrier movements through Hormuz:</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Since mid-March, virtually all tracked voyages into the Gulf have involved shadow fleet vessels.</a:t>
            </a:r>
          </a:p>
          <a:p>
            <a:r>
              <a:rPr lang="en-GB" sz="1050" dirty="0">
                <a:latin typeface="Arial" panose="020B0604020202020204" pitchFamily="34" charset="0"/>
                <a:cs typeface="Arial" panose="020B0604020202020204" pitchFamily="34" charset="0"/>
              </a:rPr>
              <a:t>Many Iran-linked tankers are operating intermittently with AIS disabled.</a:t>
            </a:r>
          </a:p>
          <a:p>
            <a:r>
              <a:rPr lang="en-GB" sz="1050" dirty="0">
                <a:latin typeface="Arial" panose="020B0604020202020204" pitchFamily="34" charset="0"/>
                <a:cs typeface="Arial" panose="020B0604020202020204" pitchFamily="34" charset="0"/>
              </a:rPr>
              <a:t>Over two-thirds of gas carrier and tanker transits since the 11th March are attributed to the shadow fleet. This further complicates situational awareness and elevates collision, misidentification, and enforcement risks.</a:t>
            </a:r>
          </a:p>
          <a:p>
            <a:endParaRPr lang="en-GB" sz="1050" dirty="0">
              <a:latin typeface="Arial" panose="020B0604020202020204" pitchFamily="34" charset="0"/>
              <a:cs typeface="Arial" panose="020B0604020202020204" pitchFamily="34" charset="0"/>
            </a:endParaRPr>
          </a:p>
          <a:p>
            <a:r>
              <a:rPr lang="en-GB" sz="1050" b="1" dirty="0">
                <a:latin typeface="Arial" panose="020B0604020202020204" pitchFamily="34" charset="0"/>
                <a:cs typeface="Arial" panose="020B0604020202020204" pitchFamily="34" charset="0"/>
              </a:rPr>
              <a:t>“Tehran-Approved” Routing and Verification</a:t>
            </a:r>
          </a:p>
          <a:p>
            <a:r>
              <a:rPr lang="en-GB" sz="1050" dirty="0">
                <a:latin typeface="Arial" panose="020B0604020202020204" pitchFamily="34" charset="0"/>
                <a:cs typeface="Arial" panose="020B0604020202020204" pitchFamily="34" charset="0"/>
              </a:rPr>
              <a:t>A new routing pattern has emerged, with vessels detouring around Iran’s Larak Island:</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This route appears to function as a verification corridor, where vessel identity is checked prior to transit.</a:t>
            </a:r>
          </a:p>
          <a:p>
            <a:r>
              <a:rPr lang="en-GB" sz="1050" dirty="0">
                <a:latin typeface="Arial" panose="020B0604020202020204" pitchFamily="34" charset="0"/>
                <a:cs typeface="Arial" panose="020B0604020202020204" pitchFamily="34" charset="0"/>
              </a:rPr>
              <a:t>Both eastbound and westbound vessels are using this route.</a:t>
            </a:r>
          </a:p>
          <a:p>
            <a:r>
              <a:rPr lang="en-GB" sz="1050" dirty="0">
                <a:latin typeface="Arial" panose="020B0604020202020204" pitchFamily="34" charset="0"/>
                <a:cs typeface="Arial" panose="020B0604020202020204" pitchFamily="34" charset="0"/>
              </a:rPr>
              <a:t>There are reports that at least one operator has paid a fee to secure passage. Crucially, approval to transit does not guarantee safe passage, and individual Iranian units may still delay, detain, or target vessels opportunistically.</a:t>
            </a:r>
          </a:p>
          <a:p>
            <a:r>
              <a:rPr lang="en-GB" sz="1050" dirty="0">
                <a:latin typeface="Arial" panose="020B0604020202020204" pitchFamily="34" charset="0"/>
                <a:cs typeface="Arial" panose="020B0604020202020204" pitchFamily="34" charset="0"/>
              </a:rPr>
              <a:t> </a:t>
            </a:r>
          </a:p>
          <a:p>
            <a:r>
              <a:rPr lang="en-GB" sz="1050" b="1" dirty="0">
                <a:latin typeface="Arial" panose="020B0604020202020204" pitchFamily="34" charset="0"/>
                <a:cs typeface="Arial" panose="020B0604020202020204" pitchFamily="34" charset="0"/>
              </a:rPr>
              <a:t>Forward Risk Outlook</a:t>
            </a:r>
          </a:p>
          <a:p>
            <a:r>
              <a:rPr lang="en-GB" sz="1050" dirty="0">
                <a:latin typeface="Arial" panose="020B0604020202020204" pitchFamily="34" charset="0"/>
                <a:cs typeface="Arial" panose="020B0604020202020204" pitchFamily="34" charset="0"/>
              </a:rPr>
              <a:t>The Strait of Hormuz remains the decisive variable. The escalation in attacks on energy infrastructure materially increases the risk of a broader Iranian response affecting:</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Export terminals and offshore energy installations</a:t>
            </a:r>
          </a:p>
          <a:p>
            <a:r>
              <a:rPr lang="en-GB" sz="1050" dirty="0">
                <a:latin typeface="Arial" panose="020B0604020202020204" pitchFamily="34" charset="0"/>
                <a:cs typeface="Arial" panose="020B0604020202020204" pitchFamily="34" charset="0"/>
              </a:rPr>
              <a:t>Anchorages, port approaches, and commercial shipping lanes</a:t>
            </a:r>
          </a:p>
          <a:p>
            <a:r>
              <a:rPr lang="en-GB" sz="1050" dirty="0">
                <a:latin typeface="Arial" panose="020B0604020202020204" pitchFamily="34" charset="0"/>
                <a:cs typeface="Arial" panose="020B0604020202020204" pitchFamily="34" charset="0"/>
              </a:rPr>
              <a:t>Vessels perceived as supporting US, Israeli, or allied interests, which face heightened scrutiny and potential targeting</a:t>
            </a:r>
          </a:p>
          <a:p>
            <a:r>
              <a:rPr lang="en-GB" sz="1050" dirty="0">
                <a:latin typeface="Arial" panose="020B0604020202020204" pitchFamily="34" charset="0"/>
                <a:cs typeface="Arial" panose="020B0604020202020204" pitchFamily="34" charset="0"/>
              </a:rPr>
              <a:t>The immediate outlook is one of sustained instability, elevated operational risk, and continued pressure on insurance capacity and pricing across the Gulf and Hormuz region.</a:t>
            </a:r>
          </a:p>
          <a:p>
            <a:endParaRPr lang="en-GB" sz="1050" dirty="0">
              <a:latin typeface="Arial" panose="020B0604020202020204" pitchFamily="34" charset="0"/>
              <a:cs typeface="Arial" panose="020B0604020202020204" pitchFamily="34" charset="0"/>
            </a:endParaRPr>
          </a:p>
          <a:p>
            <a:r>
              <a:rPr lang="en-GB" sz="1050" b="1" dirty="0">
                <a:latin typeface="Arial" panose="020B0604020202020204" pitchFamily="34" charset="0"/>
                <a:cs typeface="Arial" panose="020B0604020202020204" pitchFamily="34" charset="0"/>
              </a:rPr>
              <a:t>Q &amp; A - What are the specific conditions that would materially lower the risk / what are the tipping points?</a:t>
            </a:r>
          </a:p>
          <a:p>
            <a:r>
              <a:rPr lang="en-GB" sz="1050" dirty="0">
                <a:latin typeface="Arial" panose="020B0604020202020204" pitchFamily="34" charset="0"/>
                <a:cs typeface="Arial" panose="020B0604020202020204" pitchFamily="34" charset="0"/>
              </a:rPr>
              <a:t>Sheer volume of attacks and where ships are being attacked. If we start seeing active direct targeting of ships at anchorage, vessels might be more inclined to risk the transit.</a:t>
            </a:r>
          </a:p>
          <a:p>
            <a:r>
              <a:rPr lang="en-GB" sz="1050" dirty="0">
                <a:latin typeface="Arial" panose="020B0604020202020204" pitchFamily="34" charset="0"/>
                <a:cs typeface="Arial" panose="020B0604020202020204" pitchFamily="34" charset="0"/>
              </a:rPr>
              <a:t>China perspective, still uncertainties about how much guarantee Iran can give to China owned fleets.</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https://www.lloydslistintelligence.com/thought-leadership/blogs/waiving-the-ban-on-russian-crude-products</a:t>
            </a:r>
          </a:p>
          <a:p>
            <a:r>
              <a:rPr lang="en-GB" sz="1050" dirty="0">
                <a:latin typeface="Arial" panose="020B0604020202020204" pitchFamily="34" charset="0"/>
                <a:cs typeface="Arial" panose="020B0604020202020204" pitchFamily="34" charset="0"/>
              </a:rPr>
              <a:t>https://www.lloydslistintelligence.com/thought-leadership/blogs/gnss-interference-the-developing-risk-to-vessel-navigation-and-tracking</a:t>
            </a:r>
          </a:p>
        </p:txBody>
      </p:sp>
      <p:sp>
        <p:nvSpPr>
          <p:cNvPr id="2" name="Title 1">
            <a:extLst>
              <a:ext uri="{FF2B5EF4-FFF2-40B4-BE49-F238E27FC236}">
                <a16:creationId xmlns:a16="http://schemas.microsoft.com/office/drawing/2014/main" id="{73542E90-90B0-C27B-514D-6E4E036FBFB7}"/>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C5143D"/>
                </a:solidFill>
              </a:rPr>
              <a:t>Marine update </a:t>
            </a:r>
            <a:r>
              <a:rPr lang="en-GB" sz="3600" dirty="0">
                <a:solidFill>
                  <a:srgbClr val="C5143D"/>
                </a:solidFill>
              </a:rPr>
              <a:t>(March 2026)						2/2</a:t>
            </a:r>
            <a:endParaRPr lang="en-GB" sz="1200" dirty="0">
              <a:solidFill>
                <a:srgbClr val="C5143D"/>
              </a:solidFill>
            </a:endParaRPr>
          </a:p>
          <a:p>
            <a:r>
              <a:rPr lang="en-GB" sz="1200" b="1" dirty="0"/>
              <a:t>Notes prepared by JMCC co-chair Amy Eaves</a:t>
            </a:r>
            <a:endParaRPr lang="en-GB" sz="3600" b="1" dirty="0"/>
          </a:p>
        </p:txBody>
      </p:sp>
    </p:spTree>
    <p:extLst>
      <p:ext uri="{BB962C8B-B14F-4D97-AF65-F5344CB8AC3E}">
        <p14:creationId xmlns:p14="http://schemas.microsoft.com/office/powerpoint/2010/main" val="111414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CD02C0-582E-A960-3EEC-66833BD9C8D5}"/>
              </a:ext>
            </a:extLst>
          </p:cNvPr>
          <p:cNvSpPr txBox="1"/>
          <p:nvPr/>
        </p:nvSpPr>
        <p:spPr>
          <a:xfrm>
            <a:off x="226828" y="1018579"/>
            <a:ext cx="11738344" cy="5490734"/>
          </a:xfrm>
          <a:prstGeom prst="rect">
            <a:avLst/>
          </a:prstGeom>
          <a:noFill/>
        </p:spPr>
        <p:txBody>
          <a:bodyPr wrap="square">
            <a:spAutoFit/>
          </a:bodyPr>
          <a:lstStyle/>
          <a:p>
            <a:pPr algn="l">
              <a:buNone/>
            </a:pPr>
            <a:r>
              <a:rPr lang="en-GB" sz="1800" b="1" i="0" dirty="0">
                <a:solidFill>
                  <a:srgbClr val="424242"/>
                </a:solidFill>
                <a:effectLst/>
                <a:latin typeface="Arial" panose="020B0604020202020204" pitchFamily="34" charset="0"/>
                <a:cs typeface="Arial" panose="020B0604020202020204" pitchFamily="34" charset="0"/>
              </a:rPr>
              <a:t>Strait of Hormuz – Weekly Maritime Risk Briefing </a:t>
            </a:r>
          </a:p>
          <a:p>
            <a:pPr algn="l">
              <a:buNone/>
            </a:pPr>
            <a:endParaRPr lang="en-GB" sz="1050" b="1" i="0" dirty="0">
              <a:effectLst/>
              <a:latin typeface="Arial" panose="020B0604020202020204" pitchFamily="34" charset="0"/>
              <a:cs typeface="Arial" panose="020B0604020202020204" pitchFamily="34" charset="0"/>
            </a:endParaRPr>
          </a:p>
          <a:p>
            <a:pPr algn="l">
              <a:buNone/>
            </a:pPr>
            <a:r>
              <a:rPr lang="en-GB" sz="1050" b="1" i="0" dirty="0">
                <a:effectLst/>
                <a:latin typeface="Arial" panose="020B0604020202020204" pitchFamily="34" charset="0"/>
                <a:cs typeface="Arial" panose="020B0604020202020204" pitchFamily="34" charset="0"/>
              </a:rPr>
              <a:t>Traffic and transit patterns</a:t>
            </a:r>
            <a:endParaRPr lang="en-GB"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Overall traffic through the Strait of Hormuz has fallen sharply compared with early March 2025, with a material reduction in traceable (AIS‑on) transits.</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Dark activity is significant: only c.68% of transits are currently traceable, with 46 dark transits recorded this month.</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Traffic remains dominated by tankers, gas carriers, bulkers and containerships, with movements primarily eastbound.</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Nearly 70% of transits have an Iranian nexus (via trade, ownership or flag), rising to c.90% when focusing on the most recent activity.</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Notably, ADNOC‑owned tankers and India‑flagged LPG carriers have recently exited the Gulf, while westbound movements remain very limited.</a:t>
            </a:r>
            <a:endParaRPr lang="en-GB" sz="1200" b="0" i="0" dirty="0">
              <a:effectLst/>
              <a:latin typeface="Arial" panose="020B0604020202020204" pitchFamily="34" charset="0"/>
              <a:cs typeface="Arial" panose="020B0604020202020204" pitchFamily="34" charset="0"/>
            </a:endParaRPr>
          </a:p>
          <a:p>
            <a:pPr algn="l">
              <a:lnSpc>
                <a:spcPts val="1500"/>
              </a:lnSpc>
              <a:buNone/>
            </a:pPr>
            <a:endParaRPr lang="en-GB" sz="1050" b="1" i="0" dirty="0">
              <a:effectLst/>
              <a:latin typeface="Arial" panose="020B0604020202020204" pitchFamily="34" charset="0"/>
              <a:cs typeface="Arial" panose="020B0604020202020204" pitchFamily="34" charset="0"/>
            </a:endParaRPr>
          </a:p>
          <a:p>
            <a:pPr algn="l">
              <a:lnSpc>
                <a:spcPts val="1500"/>
              </a:lnSpc>
              <a:buNone/>
            </a:pPr>
            <a:r>
              <a:rPr lang="en-GB" sz="1050" b="1" i="0" dirty="0">
                <a:effectLst/>
                <a:latin typeface="Arial" panose="020B0604020202020204" pitchFamily="34" charset="0"/>
                <a:cs typeface="Arial" panose="020B0604020202020204" pitchFamily="34" charset="0"/>
              </a:rPr>
              <a:t>Shadow fleet dominance</a:t>
            </a:r>
            <a:endParaRPr lang="en-GB"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Shadow fleet vessels carrying Iranian oil and gas now account for the majority of Hormuz transits.</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In February, shadow fleet movements represented c.12–15% of transits; in March this has risen to over 80%.</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All tracked voyages into the Gulf since mid‑March have been undertaken by shadow fleet tankers and gas carriers, with only a small number of mainstream vessels transiting outbound.</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Some Iran‑linked vessels continue to switch AIS on and off and reported dark transit figures are likely to be revised upwards.</a:t>
            </a:r>
            <a:endParaRPr lang="en-GB" sz="1200" b="0" i="0" dirty="0">
              <a:effectLst/>
              <a:latin typeface="Arial" panose="020B0604020202020204" pitchFamily="34" charset="0"/>
              <a:cs typeface="Arial" panose="020B0604020202020204" pitchFamily="34" charset="0"/>
            </a:endParaRPr>
          </a:p>
          <a:p>
            <a:pPr algn="l">
              <a:lnSpc>
                <a:spcPts val="1500"/>
              </a:lnSpc>
              <a:buNone/>
            </a:pPr>
            <a:endParaRPr lang="en-GB" sz="1050" b="1" i="0" dirty="0">
              <a:effectLst/>
              <a:latin typeface="Arial" panose="020B0604020202020204" pitchFamily="34" charset="0"/>
              <a:cs typeface="Arial" panose="020B0604020202020204" pitchFamily="34" charset="0"/>
            </a:endParaRPr>
          </a:p>
          <a:p>
            <a:pPr algn="l">
              <a:lnSpc>
                <a:spcPts val="1500"/>
              </a:lnSpc>
              <a:buNone/>
            </a:pPr>
            <a:r>
              <a:rPr lang="en-GB" sz="1050" b="1" i="0" dirty="0">
                <a:effectLst/>
                <a:latin typeface="Arial" panose="020B0604020202020204" pitchFamily="34" charset="0"/>
                <a:cs typeface="Arial" panose="020B0604020202020204" pitchFamily="34" charset="0"/>
              </a:rPr>
              <a:t>“Tehran‑approved” transit corridor</a:t>
            </a:r>
            <a:endParaRPr lang="en-GB"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A growing number of vessels are rerouting around Iran’s Larak Island via an informal, Tehran‑approved corridor.</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Since mid‑March, almost all tracked transits have used this alternative routing, with no “normal” route transits observed since 15</a:t>
            </a:r>
            <a:r>
              <a:rPr lang="en-GB" sz="1050" b="0" i="0" baseline="30000" dirty="0">
                <a:effectLst/>
                <a:latin typeface="Arial" panose="020B0604020202020204" pitchFamily="34" charset="0"/>
                <a:cs typeface="Arial" panose="020B0604020202020204" pitchFamily="34" charset="0"/>
              </a:rPr>
              <a:t>th</a:t>
            </a:r>
            <a:r>
              <a:rPr lang="en-GB" sz="1050" b="0" i="0" dirty="0">
                <a:effectLst/>
                <a:latin typeface="Arial" panose="020B0604020202020204" pitchFamily="34" charset="0"/>
                <a:cs typeface="Arial" panose="020B0604020202020204" pitchFamily="34" charset="0"/>
              </a:rPr>
              <a:t> March.</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Operators are reportedly required to engage approved intermediaries with IRGC links and provide full vessel, cargo and crew documentation for screening.</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There are indications that fees have been paid by some operators to secure passage, reportedly settled in yuan.</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Both mainstream and shadow fleet vessels are using this route, underlining the extent of Iranian control over access.</a:t>
            </a:r>
            <a:endParaRPr lang="en-GB" sz="1200" b="0" i="0" dirty="0">
              <a:effectLst/>
              <a:latin typeface="Arial" panose="020B0604020202020204" pitchFamily="34" charset="0"/>
              <a:cs typeface="Arial" panose="020B0604020202020204" pitchFamily="34" charset="0"/>
            </a:endParaRPr>
          </a:p>
          <a:p>
            <a:pPr algn="l">
              <a:lnSpc>
                <a:spcPts val="1500"/>
              </a:lnSpc>
              <a:buNone/>
            </a:pPr>
            <a:endParaRPr lang="en-GB" sz="1050" b="1" i="0" dirty="0">
              <a:effectLst/>
              <a:latin typeface="Arial" panose="020B0604020202020204" pitchFamily="34" charset="0"/>
              <a:cs typeface="Arial" panose="020B0604020202020204" pitchFamily="34" charset="0"/>
            </a:endParaRPr>
          </a:p>
          <a:p>
            <a:pPr algn="l">
              <a:lnSpc>
                <a:spcPts val="1500"/>
              </a:lnSpc>
              <a:buNone/>
            </a:pPr>
            <a:r>
              <a:rPr lang="en-GB" sz="1050" b="1" i="0" dirty="0">
                <a:effectLst/>
                <a:latin typeface="Arial" panose="020B0604020202020204" pitchFamily="34" charset="0"/>
                <a:cs typeface="Arial" panose="020B0604020202020204" pitchFamily="34" charset="0"/>
              </a:rPr>
              <a:t>Strategic implications</a:t>
            </a:r>
            <a:endParaRPr lang="en-GB"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Market impacts are highly dependent on duration: even a short‑term disruption would result in prolonged recovery for MEG production and LNG supply chains.</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The full supply gap has not yet crystallised, as tankers that departed before the disruption have only recently reached Asian markets.</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No EU naval escort mission is expected in the near term, although a UK‑France coordinated initiative is reportedly under development, operating independently of the US and focused on overwatch rather than direct Gulf presence.</a:t>
            </a:r>
            <a:endParaRPr lang="en-GB" sz="1200" b="0" i="0" dirty="0">
              <a:effectLst/>
              <a:latin typeface="Arial" panose="020B0604020202020204" pitchFamily="34" charset="0"/>
              <a:cs typeface="Arial" panose="020B0604020202020204" pitchFamily="34" charset="0"/>
            </a:endParaRPr>
          </a:p>
          <a:p>
            <a:pPr algn="l">
              <a:lnSpc>
                <a:spcPts val="1500"/>
              </a:lnSpc>
            </a:pPr>
            <a:r>
              <a:rPr lang="en-GB" sz="1050" b="0" i="0" dirty="0">
                <a:effectLst/>
                <a:latin typeface="Arial" panose="020B0604020202020204" pitchFamily="34" charset="0"/>
                <a:cs typeface="Arial" panose="020B0604020202020204" pitchFamily="34" charset="0"/>
              </a:rPr>
              <a:t>Bunker fuel availability remains a potential pressure point; while conditions have marginally improved, the risk of renewed disruption persists.</a:t>
            </a:r>
            <a:endParaRPr lang="en-GB" sz="1200" b="0" i="0" dirty="0">
              <a:effectLst/>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969D5403-9427-2A4C-9FFE-3981C80DCAFF}"/>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C5143D"/>
                </a:solidFill>
              </a:rPr>
              <a:t>Marine</a:t>
            </a:r>
            <a:r>
              <a:rPr lang="en-GB" sz="3600" dirty="0">
                <a:solidFill>
                  <a:srgbClr val="C5143D"/>
                </a:solidFill>
              </a:rPr>
              <a:t> </a:t>
            </a:r>
            <a:r>
              <a:rPr lang="en-GB" sz="3600" b="1" dirty="0">
                <a:solidFill>
                  <a:srgbClr val="C5143D"/>
                </a:solidFill>
              </a:rPr>
              <a:t>update </a:t>
            </a:r>
            <a:r>
              <a:rPr lang="en-GB" sz="3600" dirty="0">
                <a:solidFill>
                  <a:srgbClr val="C5143D"/>
                </a:solidFill>
              </a:rPr>
              <a:t>(26</a:t>
            </a:r>
            <a:r>
              <a:rPr lang="en-GB" sz="3600" baseline="30000" dirty="0">
                <a:solidFill>
                  <a:srgbClr val="C5143D"/>
                </a:solidFill>
              </a:rPr>
              <a:t>th</a:t>
            </a:r>
            <a:r>
              <a:rPr lang="en-GB" sz="3600" dirty="0">
                <a:solidFill>
                  <a:srgbClr val="C5143D"/>
                </a:solidFill>
              </a:rPr>
              <a:t> March 2026)					</a:t>
            </a:r>
            <a:endParaRPr lang="en-GB" sz="1200" dirty="0">
              <a:solidFill>
                <a:srgbClr val="C5143D"/>
              </a:solidFill>
            </a:endParaRPr>
          </a:p>
          <a:p>
            <a:r>
              <a:rPr lang="en-GB" sz="1200" b="1" dirty="0"/>
              <a:t>Notes prepared by JMCC co-chair Amy Eaves</a:t>
            </a:r>
            <a:endParaRPr lang="en-GB" sz="3600" b="1" dirty="0"/>
          </a:p>
        </p:txBody>
      </p:sp>
    </p:spTree>
    <p:extLst>
      <p:ext uri="{BB962C8B-B14F-4D97-AF65-F5344CB8AC3E}">
        <p14:creationId xmlns:p14="http://schemas.microsoft.com/office/powerpoint/2010/main" val="2412746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611CA0-1DA2-9B7E-F6FB-C5A6C55F2C6D}"/>
              </a:ext>
            </a:extLst>
          </p:cNvPr>
          <p:cNvPicPr>
            <a:picLocks noChangeAspect="1"/>
          </p:cNvPicPr>
          <p:nvPr/>
        </p:nvPicPr>
        <p:blipFill>
          <a:blip r:embed="rId2"/>
          <a:stretch>
            <a:fillRect/>
          </a:stretch>
        </p:blipFill>
        <p:spPr>
          <a:xfrm>
            <a:off x="276255" y="1071963"/>
            <a:ext cx="6096528" cy="5505927"/>
          </a:xfrm>
          <a:prstGeom prst="rect">
            <a:avLst/>
          </a:prstGeom>
        </p:spPr>
      </p:pic>
      <p:pic>
        <p:nvPicPr>
          <p:cNvPr id="1026" name="Picture 14">
            <a:extLst>
              <a:ext uri="{FF2B5EF4-FFF2-40B4-BE49-F238E27FC236}">
                <a16:creationId xmlns:a16="http://schemas.microsoft.com/office/drawing/2014/main" id="{D76BF378-CE33-02B4-66F7-2A43BD8899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7310" y="1071962"/>
            <a:ext cx="3751206" cy="550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FDD4B7E-10CC-4323-A1B6-584CFE321F7D}"/>
              </a:ext>
            </a:extLst>
          </p:cNvPr>
          <p:cNvSpPr txBox="1"/>
          <p:nvPr/>
        </p:nvSpPr>
        <p:spPr>
          <a:xfrm>
            <a:off x="1640264" y="414779"/>
            <a:ext cx="3337089" cy="369332"/>
          </a:xfrm>
          <a:prstGeom prst="rect">
            <a:avLst/>
          </a:prstGeom>
          <a:noFill/>
        </p:spPr>
        <p:txBody>
          <a:bodyPr wrap="square" rtlCol="0">
            <a:spAutoFit/>
          </a:bodyPr>
          <a:lstStyle/>
          <a:p>
            <a:r>
              <a:rPr lang="en-GB" dirty="0"/>
              <a:t>Velonetic issues CAT Code</a:t>
            </a:r>
          </a:p>
        </p:txBody>
      </p:sp>
      <p:sp>
        <p:nvSpPr>
          <p:cNvPr id="4" name="TextBox 3">
            <a:extLst>
              <a:ext uri="{FF2B5EF4-FFF2-40B4-BE49-F238E27FC236}">
                <a16:creationId xmlns:a16="http://schemas.microsoft.com/office/drawing/2014/main" id="{C675C064-1545-0BF6-F4AE-E4D8477ED816}"/>
              </a:ext>
            </a:extLst>
          </p:cNvPr>
          <p:cNvSpPr txBox="1"/>
          <p:nvPr/>
        </p:nvSpPr>
        <p:spPr>
          <a:xfrm>
            <a:off x="6372783" y="414779"/>
            <a:ext cx="5410985" cy="369332"/>
          </a:xfrm>
          <a:prstGeom prst="rect">
            <a:avLst/>
          </a:prstGeom>
          <a:noFill/>
        </p:spPr>
        <p:txBody>
          <a:bodyPr wrap="square" rtlCol="0">
            <a:spAutoFit/>
          </a:bodyPr>
          <a:lstStyle/>
          <a:p>
            <a:r>
              <a:rPr lang="en-GB" dirty="0"/>
              <a:t>Velonetic issues clarification on sanctions checks</a:t>
            </a:r>
          </a:p>
        </p:txBody>
      </p:sp>
    </p:spTree>
    <p:extLst>
      <p:ext uri="{BB962C8B-B14F-4D97-AF65-F5344CB8AC3E}">
        <p14:creationId xmlns:p14="http://schemas.microsoft.com/office/powerpoint/2010/main" val="1971367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F7C0D-C0E9-7286-B41B-0A200207A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BB618-F452-F13F-1431-E7D729D6F5CC}"/>
              </a:ext>
            </a:extLst>
          </p:cNvPr>
          <p:cNvSpPr>
            <a:spLocks noGrp="1"/>
          </p:cNvSpPr>
          <p:nvPr>
            <p:ph type="title"/>
          </p:nvPr>
        </p:nvSpPr>
        <p:spPr>
          <a:xfrm>
            <a:off x="314044" y="153683"/>
            <a:ext cx="9976001" cy="1143000"/>
          </a:xfrm>
        </p:spPr>
        <p:txBody>
          <a:bodyPr/>
          <a:lstStyle/>
          <a:p>
            <a:r>
              <a:rPr lang="en-GB" dirty="0"/>
              <a:t>Sector Updates</a:t>
            </a:r>
          </a:p>
        </p:txBody>
      </p:sp>
      <p:sp>
        <p:nvSpPr>
          <p:cNvPr id="139" name="TextBox 138">
            <a:extLst>
              <a:ext uri="{FF2B5EF4-FFF2-40B4-BE49-F238E27FC236}">
                <a16:creationId xmlns:a16="http://schemas.microsoft.com/office/drawing/2014/main" id="{E16196CE-8621-FC25-70C3-762444350A1D}"/>
              </a:ext>
            </a:extLst>
          </p:cNvPr>
          <p:cNvSpPr txBox="1"/>
          <p:nvPr/>
        </p:nvSpPr>
        <p:spPr>
          <a:xfrm>
            <a:off x="10342387" y="106265"/>
            <a:ext cx="4171949" cy="369332"/>
          </a:xfrm>
          <a:prstGeom prst="rect">
            <a:avLst/>
          </a:prstGeom>
          <a:noFill/>
        </p:spPr>
        <p:txBody>
          <a:bodyPr wrap="square" rtlCol="0">
            <a:spAutoFit/>
          </a:bodyPr>
          <a:lstStyle/>
          <a:p>
            <a:r>
              <a:rPr lang="en-GB" b="1" dirty="0"/>
              <a:t>8</a:t>
            </a:r>
            <a:r>
              <a:rPr lang="en-GB" b="1" baseline="30000" dirty="0"/>
              <a:t>th</a:t>
            </a:r>
            <a:r>
              <a:rPr lang="en-GB" b="1" dirty="0"/>
              <a:t> May 2026</a:t>
            </a:r>
          </a:p>
        </p:txBody>
      </p:sp>
      <p:sp>
        <p:nvSpPr>
          <p:cNvPr id="3" name="TextBox 2">
            <a:extLst>
              <a:ext uri="{FF2B5EF4-FFF2-40B4-BE49-F238E27FC236}">
                <a16:creationId xmlns:a16="http://schemas.microsoft.com/office/drawing/2014/main" id="{B4B42D5B-8841-79FB-FFB4-C87A276F670D}"/>
              </a:ext>
            </a:extLst>
          </p:cNvPr>
          <p:cNvSpPr txBox="1"/>
          <p:nvPr/>
        </p:nvSpPr>
        <p:spPr>
          <a:xfrm>
            <a:off x="406535" y="1090845"/>
            <a:ext cx="10585118" cy="5355312"/>
          </a:xfrm>
          <a:prstGeom prst="rect">
            <a:avLst/>
          </a:prstGeom>
          <a:noFill/>
        </p:spPr>
        <p:txBody>
          <a:bodyPr wrap="square" rtlCol="0">
            <a:spAutoFit/>
          </a:bodyPr>
          <a:lstStyle/>
          <a:p>
            <a:pPr>
              <a:buClr>
                <a:srgbClr val="C5143D"/>
              </a:buClr>
            </a:pPr>
            <a:r>
              <a:rPr lang="en-GB" b="1" dirty="0"/>
              <a:t>Marine: </a:t>
            </a:r>
          </a:p>
          <a:p>
            <a:pPr marL="742950" lvl="1" indent="-285750">
              <a:buClr>
                <a:srgbClr val="C5143D"/>
              </a:buClr>
              <a:buFont typeface="Wingdings" panose="05000000000000000000" pitchFamily="2" charset="2"/>
              <a:buChar char="§"/>
            </a:pPr>
            <a:r>
              <a:rPr lang="en-GB" sz="1100" dirty="0">
                <a:latin typeface="Aptos" panose="020B0004020202020204" pitchFamily="34" charset="0"/>
                <a:ea typeface="Aptos" panose="020B0004020202020204" pitchFamily="34" charset="0"/>
                <a:cs typeface="Aptos" panose="020B0004020202020204" pitchFamily="34" charset="0"/>
              </a:rPr>
              <a:t>Approximately 34 vessels have been attacked and we have seen an uptick in claims activity over the last few days. We will continue to monitor and keep you updated. </a:t>
            </a:r>
          </a:p>
          <a:p>
            <a:pPr marL="742950" lvl="1" indent="-285750">
              <a:buClr>
                <a:srgbClr val="C5143D"/>
              </a:buClr>
              <a:buFont typeface="Wingdings" panose="05000000000000000000" pitchFamily="2" charset="2"/>
              <a:buChar char="§"/>
            </a:pPr>
            <a:r>
              <a:rPr lang="en-GB" sz="1100" dirty="0">
                <a:latin typeface="Aptos" panose="020B0004020202020204" pitchFamily="34" charset="0"/>
                <a:ea typeface="Aptos" panose="020B0004020202020204" pitchFamily="34" charset="0"/>
                <a:cs typeface="Aptos" panose="020B0004020202020204" pitchFamily="34" charset="0"/>
              </a:rPr>
              <a:t>LLI briefing in appendix and JMCC Co-chair (Amy Eaves, Fidelis) notes on next few slides.</a:t>
            </a:r>
          </a:p>
          <a:p>
            <a:pPr marL="742950" lvl="1" indent="-285750">
              <a:buClr>
                <a:srgbClr val="C5143D"/>
              </a:buClr>
              <a:buFont typeface="Wingdings" panose="05000000000000000000" pitchFamily="2" charset="2"/>
              <a:buChar char="§"/>
            </a:pPr>
            <a:endParaRPr lang="en-GB" sz="1100" dirty="0">
              <a:latin typeface="Aptos" panose="020B0004020202020204" pitchFamily="34" charset="0"/>
              <a:ea typeface="Aptos" panose="020B0004020202020204" pitchFamily="34" charset="0"/>
              <a:cs typeface="Aptos" panose="020B0004020202020204" pitchFamily="34" charset="0"/>
            </a:endParaRPr>
          </a:p>
          <a:p>
            <a:pPr>
              <a:buClr>
                <a:srgbClr val="C5143D"/>
              </a:buClr>
            </a:pPr>
            <a:r>
              <a:rPr lang="en-GB" b="1" dirty="0"/>
              <a:t>PV&amp;T / Political Risk:</a:t>
            </a:r>
          </a:p>
          <a:p>
            <a:pPr marL="742950" lvl="1" indent="-285750">
              <a:buClr>
                <a:srgbClr val="C5143D"/>
              </a:buClr>
              <a:buFont typeface="Wingdings" panose="05000000000000000000" pitchFamily="2" charset="2"/>
              <a:buChar char="§"/>
            </a:pPr>
            <a:r>
              <a:rPr lang="en-GB" sz="1100" dirty="0">
                <a:latin typeface="Aptos" panose="020B0004020202020204" pitchFamily="34" charset="0"/>
                <a:ea typeface="Aptos" panose="020B0004020202020204" pitchFamily="34" charset="0"/>
                <a:cs typeface="Aptos" panose="020B0004020202020204" pitchFamily="34" charset="0"/>
              </a:rPr>
              <a:t>Text</a:t>
            </a:r>
          </a:p>
          <a:p>
            <a:pPr>
              <a:buClr>
                <a:srgbClr val="C5143D"/>
              </a:buClr>
            </a:pPr>
            <a:endParaRPr lang="en-GB" sz="1100" i="1" dirty="0"/>
          </a:p>
          <a:p>
            <a:pPr>
              <a:buClr>
                <a:srgbClr val="C5143D"/>
              </a:buClr>
            </a:pPr>
            <a:r>
              <a:rPr lang="en-GB" b="1" dirty="0"/>
              <a:t>Aviation</a:t>
            </a:r>
          </a:p>
          <a:p>
            <a:pPr marL="742950" lvl="1" indent="-285750">
              <a:buClr>
                <a:srgbClr val="C5143D"/>
              </a:buClr>
              <a:buFont typeface="Wingdings" panose="05000000000000000000" pitchFamily="2" charset="2"/>
              <a:buChar char="§"/>
            </a:pPr>
            <a:r>
              <a:rPr lang="en-GB" sz="1100" i="1" dirty="0">
                <a:latin typeface="Aptos" panose="020B0004020202020204" pitchFamily="34" charset="0"/>
                <a:ea typeface="Aptos" panose="020B0004020202020204" pitchFamily="34" charset="0"/>
                <a:cs typeface="Aptos" panose="020B0004020202020204" pitchFamily="34" charset="0"/>
              </a:rPr>
              <a:t>Nothing to report</a:t>
            </a:r>
          </a:p>
          <a:p>
            <a:pPr>
              <a:buClr>
                <a:srgbClr val="C5143D"/>
              </a:buClr>
            </a:pPr>
            <a:endParaRPr lang="en-GB" sz="1100" i="1" dirty="0"/>
          </a:p>
          <a:p>
            <a:pPr>
              <a:buClr>
                <a:srgbClr val="C5143D"/>
              </a:buClr>
            </a:pPr>
            <a:r>
              <a:rPr lang="en-GB" b="1" dirty="0"/>
              <a:t>Cyber</a:t>
            </a:r>
          </a:p>
          <a:p>
            <a:pPr marL="742950" lvl="1" indent="-285750">
              <a:buClr>
                <a:srgbClr val="C5143D"/>
              </a:buClr>
              <a:buFont typeface="Wingdings" panose="05000000000000000000" pitchFamily="2" charset="2"/>
              <a:buChar char="§"/>
            </a:pPr>
            <a:r>
              <a:rPr lang="en-GB" sz="1100" dirty="0">
                <a:latin typeface="Aptos" panose="020B0004020202020204" pitchFamily="34" charset="0"/>
                <a:ea typeface="Aptos" panose="020B0004020202020204" pitchFamily="34" charset="0"/>
                <a:cs typeface="Aptos" panose="020B0004020202020204" pitchFamily="34" charset="0"/>
              </a:rPr>
              <a:t>Nothing to report but questions on recent losses to be discussed at next Cyber Claims Group meeting or ad-hoc meeting if necessary (Action: Nathalie Graham/Carolyn Thomas)</a:t>
            </a:r>
          </a:p>
          <a:p>
            <a:pPr>
              <a:buClr>
                <a:srgbClr val="C5143D"/>
              </a:buClr>
            </a:pPr>
            <a:endParaRPr lang="en-GB" sz="1100" dirty="0">
              <a:latin typeface="Aptos" panose="020B0004020202020204" pitchFamily="34" charset="0"/>
            </a:endParaRPr>
          </a:p>
          <a:p>
            <a:pPr>
              <a:buClr>
                <a:srgbClr val="C5143D"/>
              </a:buClr>
            </a:pPr>
            <a:r>
              <a:rPr lang="en-GB" b="1" dirty="0"/>
              <a:t>Energy</a:t>
            </a:r>
          </a:p>
          <a:p>
            <a:pPr marL="742950" lvl="1" indent="-285750">
              <a:buClr>
                <a:srgbClr val="C5143D"/>
              </a:buClr>
              <a:buFont typeface="Wingdings" panose="05000000000000000000" pitchFamily="2" charset="2"/>
              <a:buChar char="§"/>
            </a:pPr>
            <a:r>
              <a:rPr lang="en-GB" sz="1100" dirty="0">
                <a:latin typeface="Aptos" panose="020B0004020202020204" pitchFamily="34" charset="0"/>
                <a:ea typeface="Aptos" panose="020B0004020202020204" pitchFamily="34" charset="0"/>
                <a:cs typeface="Aptos" panose="020B0004020202020204" pitchFamily="34" charset="0"/>
              </a:rPr>
              <a:t>Discussions on support from coordinating counsel held, primarily for indirect risks. JECG meeting 14/05 for further discussion.</a:t>
            </a:r>
          </a:p>
          <a:p>
            <a:pPr>
              <a:buClr>
                <a:srgbClr val="C5143D"/>
              </a:buClr>
            </a:pPr>
            <a:endParaRPr lang="en-GB" sz="1100" i="1" dirty="0"/>
          </a:p>
          <a:p>
            <a:pPr>
              <a:buClr>
                <a:srgbClr val="C5143D"/>
              </a:buClr>
            </a:pPr>
            <a:r>
              <a:rPr lang="en-GB" b="1" dirty="0"/>
              <a:t>Reinsurance</a:t>
            </a:r>
          </a:p>
          <a:p>
            <a:pPr marL="742950" lvl="1" indent="-285750">
              <a:buClr>
                <a:srgbClr val="C5143D"/>
              </a:buClr>
              <a:buFont typeface="Wingdings" panose="05000000000000000000" pitchFamily="2" charset="2"/>
              <a:buChar char="§"/>
            </a:pPr>
            <a:r>
              <a:rPr lang="en-GB" sz="1100" i="1" dirty="0">
                <a:latin typeface="Aptos" panose="020B0004020202020204" pitchFamily="34" charset="0"/>
                <a:ea typeface="Aptos" panose="020B0004020202020204" pitchFamily="34" charset="0"/>
                <a:cs typeface="Aptos" panose="020B0004020202020204" pitchFamily="34" charset="0"/>
              </a:rPr>
              <a:t>Nothing to report. Next RICG meeting 20/05</a:t>
            </a:r>
          </a:p>
          <a:p>
            <a:pPr>
              <a:buClr>
                <a:srgbClr val="C5143D"/>
              </a:buClr>
            </a:pPr>
            <a:endParaRPr lang="en-GB" sz="1100" i="1" dirty="0"/>
          </a:p>
          <a:p>
            <a:pPr>
              <a:buClr>
                <a:srgbClr val="C5143D"/>
              </a:buClr>
            </a:pPr>
            <a:r>
              <a:rPr lang="en-GB" b="1" dirty="0"/>
              <a:t>Property</a:t>
            </a:r>
          </a:p>
          <a:p>
            <a:pPr marL="742950" lvl="1" indent="-285750">
              <a:buClr>
                <a:srgbClr val="C5143D"/>
              </a:buClr>
              <a:buFont typeface="Wingdings" panose="05000000000000000000" pitchFamily="2" charset="2"/>
              <a:buChar char="§"/>
            </a:pPr>
            <a:r>
              <a:rPr lang="en-GB" sz="1100" i="1" dirty="0">
                <a:latin typeface="Aptos" panose="020B0004020202020204" pitchFamily="34" charset="0"/>
                <a:ea typeface="Aptos" panose="020B0004020202020204" pitchFamily="34" charset="0"/>
                <a:cs typeface="Aptos" panose="020B0004020202020204" pitchFamily="34" charset="0"/>
              </a:rPr>
              <a:t>Nothing to report. Next PICG International meeting 19/05</a:t>
            </a:r>
          </a:p>
          <a:p>
            <a:pPr>
              <a:buClr>
                <a:srgbClr val="C5143D"/>
              </a:buClr>
            </a:pPr>
            <a:endParaRPr lang="en-GB" sz="1100" i="1" dirty="0"/>
          </a:p>
          <a:p>
            <a:pPr>
              <a:buClr>
                <a:srgbClr val="C5143D"/>
              </a:buClr>
            </a:pPr>
            <a:r>
              <a:rPr lang="en-GB" b="1" dirty="0"/>
              <a:t>Fin Lines/Prof Lines/General Liability/Contingency</a:t>
            </a:r>
            <a:endParaRPr lang="en-GB" sz="1100" i="1" dirty="0"/>
          </a:p>
          <a:p>
            <a:pPr marL="742950" lvl="1" indent="-285750">
              <a:buClr>
                <a:srgbClr val="C5143D"/>
              </a:buClr>
              <a:buFont typeface="Wingdings" panose="05000000000000000000" pitchFamily="2" charset="2"/>
              <a:buChar char="§"/>
            </a:pPr>
            <a:r>
              <a:rPr lang="en-GB" sz="1100" i="1" dirty="0">
                <a:latin typeface="Aptos" panose="020B0004020202020204" pitchFamily="34" charset="0"/>
                <a:ea typeface="Aptos" panose="020B0004020202020204" pitchFamily="34" charset="0"/>
                <a:cs typeface="Aptos" panose="020B0004020202020204" pitchFamily="34" charset="0"/>
              </a:rPr>
              <a:t>Nothing to report</a:t>
            </a:r>
          </a:p>
        </p:txBody>
      </p:sp>
      <p:cxnSp>
        <p:nvCxnSpPr>
          <p:cNvPr id="7" name="Straight Connector 6">
            <a:extLst>
              <a:ext uri="{FF2B5EF4-FFF2-40B4-BE49-F238E27FC236}">
                <a16:creationId xmlns:a16="http://schemas.microsoft.com/office/drawing/2014/main" id="{20940BFC-5F96-6CB5-848C-33DC1A9A5188}"/>
              </a:ext>
            </a:extLst>
          </p:cNvPr>
          <p:cNvCxnSpPr/>
          <p:nvPr/>
        </p:nvCxnSpPr>
        <p:spPr>
          <a:xfrm>
            <a:off x="406535" y="1090845"/>
            <a:ext cx="10585119"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144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500EB-A3A7-A0AE-4A14-6A4363FF808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3BAE080-2D4D-0184-6049-247A540E14B7}"/>
              </a:ext>
            </a:extLst>
          </p:cNvPr>
          <p:cNvSpPr txBox="1"/>
          <p:nvPr/>
        </p:nvSpPr>
        <p:spPr>
          <a:xfrm>
            <a:off x="314044" y="1055383"/>
            <a:ext cx="11858919" cy="5101397"/>
          </a:xfrm>
          <a:prstGeom prst="rect">
            <a:avLst/>
          </a:prstGeom>
          <a:noFill/>
        </p:spPr>
        <p:txBody>
          <a:bodyPr wrap="square">
            <a:spAutoFit/>
          </a:bodyPr>
          <a:lstStyle/>
          <a:p>
            <a:r>
              <a:rPr lang="en-GB" sz="1050" b="1" dirty="0">
                <a:latin typeface="Arial" panose="020B0604020202020204" pitchFamily="34" charset="0"/>
                <a:cs typeface="Arial" panose="020B0604020202020204" pitchFamily="34" charset="0"/>
              </a:rPr>
              <a:t> </a:t>
            </a:r>
          </a:p>
          <a:p>
            <a:r>
              <a:rPr lang="en-GB" sz="1050" b="1" dirty="0">
                <a:latin typeface="Arial" panose="020B0604020202020204" pitchFamily="34" charset="0"/>
                <a:cs typeface="Arial" panose="020B0604020202020204" pitchFamily="34" charset="0"/>
              </a:rPr>
              <a:t>Strait of Hormuz transits collapsing</a:t>
            </a:r>
          </a:p>
          <a:p>
            <a:r>
              <a:rPr lang="en-GB" sz="1050" b="1" dirty="0">
                <a:latin typeface="Arial" panose="020B0604020202020204" pitchFamily="34" charset="0"/>
                <a:cs typeface="Arial" panose="020B0604020202020204" pitchFamily="34" charset="0"/>
              </a:rPr>
              <a:t> </a:t>
            </a:r>
          </a:p>
          <a:p>
            <a:r>
              <a:rPr lang="en-GB" sz="1050" dirty="0">
                <a:latin typeface="Arial" panose="020B0604020202020204" pitchFamily="34" charset="0"/>
                <a:cs typeface="Arial" panose="020B0604020202020204" pitchFamily="34" charset="0"/>
              </a:rPr>
              <a:t>Vessel movements through the Strait of Hormuz have fallen sharply since mid‑April, reflecting escalating military action, competing blockade measures and growing reluctance by operators to transit the waterway amid heightened security and compliance risks.</a:t>
            </a:r>
          </a:p>
          <a:p>
            <a:r>
              <a:rPr lang="en-GB" sz="1050" dirty="0">
                <a:latin typeface="Arial" panose="020B0604020202020204" pitchFamily="34" charset="0"/>
                <a:cs typeface="Arial" panose="020B0604020202020204" pitchFamily="34" charset="0"/>
              </a:rPr>
              <a:t> </a:t>
            </a:r>
          </a:p>
          <a:p>
            <a:r>
              <a:rPr lang="en-GB" sz="1050" dirty="0">
                <a:latin typeface="Arial" panose="020B0604020202020204" pitchFamily="34" charset="0"/>
                <a:cs typeface="Arial" panose="020B0604020202020204" pitchFamily="34" charset="0"/>
              </a:rPr>
              <a:t>Cargo-carrying transits (10,000 dwt+): </a:t>
            </a:r>
          </a:p>
          <a:p>
            <a:r>
              <a:rPr lang="en-GB" sz="1050" dirty="0">
                <a:latin typeface="Arial" panose="020B0604020202020204" pitchFamily="34" charset="0"/>
                <a:cs typeface="Arial" panose="020B0604020202020204" pitchFamily="34" charset="0"/>
              </a:rPr>
              <a:t>Week 16 (Apr 13–19): 78 transits</a:t>
            </a:r>
          </a:p>
          <a:p>
            <a:r>
              <a:rPr lang="en-GB" sz="1050" dirty="0">
                <a:latin typeface="Arial" panose="020B0604020202020204" pitchFamily="34" charset="0"/>
                <a:cs typeface="Arial" panose="020B0604020202020204" pitchFamily="34" charset="0"/>
              </a:rPr>
              <a:t>Week 17 (Apr 20–26): 47 transits</a:t>
            </a:r>
          </a:p>
          <a:p>
            <a:r>
              <a:rPr lang="en-GB" sz="1050" dirty="0">
                <a:latin typeface="Arial" panose="020B0604020202020204" pitchFamily="34" charset="0"/>
                <a:cs typeface="Arial" panose="020B0604020202020204" pitchFamily="34" charset="0"/>
              </a:rPr>
              <a:t>Week 18 (Apr 27–May 3): 40 transits</a:t>
            </a:r>
          </a:p>
          <a:p>
            <a:r>
              <a:rPr lang="en-GB" sz="1050" dirty="0">
                <a:latin typeface="Arial" panose="020B0604020202020204" pitchFamily="34" charset="0"/>
                <a:cs typeface="Arial" panose="020B0604020202020204" pitchFamily="34" charset="0"/>
              </a:rPr>
              <a:t>Represents an ~40% drop week-on-week.</a:t>
            </a:r>
          </a:p>
          <a:p>
            <a:r>
              <a:rPr lang="en-GB" sz="1050" dirty="0">
                <a:latin typeface="Arial" panose="020B0604020202020204" pitchFamily="34" charset="0"/>
                <a:cs typeface="Arial" panose="020B0604020202020204" pitchFamily="34" charset="0"/>
              </a:rPr>
              <a:t>Traceable traffic fell further following brief US‑led “Project Freedom” and Iranian escalation.</a:t>
            </a:r>
          </a:p>
          <a:p>
            <a:r>
              <a:rPr lang="en-GB" sz="1050" dirty="0">
                <a:latin typeface="Arial" panose="020B0604020202020204" pitchFamily="34" charset="0"/>
                <a:cs typeface="Arial" panose="020B0604020202020204" pitchFamily="34" charset="0"/>
              </a:rPr>
              <a:t>Only two traceable transits recorded by mid‑week following weekend escalation.</a:t>
            </a:r>
          </a:p>
          <a:p>
            <a:r>
              <a:rPr lang="en-GB" sz="1050" dirty="0">
                <a:latin typeface="Arial" panose="020B0604020202020204" pitchFamily="34" charset="0"/>
                <a:cs typeface="Arial" panose="020B0604020202020204" pitchFamily="34" charset="0"/>
              </a:rPr>
              <a:t>58% of last week’s transits had an Iranian nexus.</a:t>
            </a:r>
          </a:p>
          <a:p>
            <a:r>
              <a:rPr lang="en-GB" sz="1050" dirty="0">
                <a:latin typeface="Arial" panose="020B0604020202020204" pitchFamily="34" charset="0"/>
                <a:cs typeface="Arial" panose="020B0604020202020204" pitchFamily="34" charset="0"/>
              </a:rPr>
              <a:t>Both Iran‑linked and non‑Iran‑linked traffic have declined.</a:t>
            </a:r>
          </a:p>
          <a:p>
            <a:r>
              <a:rPr lang="en-GB" sz="1050" dirty="0">
                <a:latin typeface="Arial" panose="020B0604020202020204" pitchFamily="34" charset="0"/>
                <a:cs typeface="Arial" panose="020B0604020202020204" pitchFamily="34" charset="0"/>
              </a:rPr>
              <a:t>Some ADNOC oil &amp; gas vessels have still transited.</a:t>
            </a:r>
          </a:p>
          <a:p>
            <a:r>
              <a:rPr lang="en-GB" sz="1050" b="1" dirty="0">
                <a:latin typeface="Arial" panose="020B0604020202020204" pitchFamily="34" charset="0"/>
                <a:cs typeface="Arial" panose="020B0604020202020204" pitchFamily="34" charset="0"/>
              </a:rPr>
              <a:t>  </a:t>
            </a:r>
          </a:p>
          <a:p>
            <a:r>
              <a:rPr lang="en-GB" sz="1050" b="1" dirty="0">
                <a:latin typeface="Arial" panose="020B0604020202020204" pitchFamily="34" charset="0"/>
                <a:cs typeface="Arial" panose="020B0604020202020204" pitchFamily="34" charset="0"/>
              </a:rPr>
              <a:t>Shadow fleet traffic trends</a:t>
            </a:r>
          </a:p>
          <a:p>
            <a:r>
              <a:rPr lang="en-GB" sz="1050" b="1" dirty="0">
                <a:latin typeface="Arial" panose="020B0604020202020204" pitchFamily="34" charset="0"/>
                <a:cs typeface="Arial" panose="020B0604020202020204" pitchFamily="34" charset="0"/>
              </a:rPr>
              <a:t> </a:t>
            </a:r>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Traffic composition through the Strait has shifted materially since the blockade began, with a notable reduction in shadow fleet activity suggesting that enforcement measures and operational risk are constraining previously dominant non‑compliant trading patterns.</a:t>
            </a:r>
          </a:p>
          <a:p>
            <a:r>
              <a:rPr lang="en-GB" sz="1050" dirty="0">
                <a:latin typeface="Arial" panose="020B0604020202020204" pitchFamily="34" charset="0"/>
                <a:cs typeface="Arial" panose="020B0604020202020204" pitchFamily="34" charset="0"/>
              </a:rPr>
              <a:t> </a:t>
            </a:r>
          </a:p>
          <a:p>
            <a:r>
              <a:rPr lang="en-GB" sz="1050" dirty="0">
                <a:latin typeface="Arial" panose="020B0604020202020204" pitchFamily="34" charset="0"/>
                <a:cs typeface="Arial" panose="020B0604020202020204" pitchFamily="34" charset="0"/>
              </a:rPr>
              <a:t>Historically, shadow fleet vessels accounted for &gt;75% of Hormuz transits by dwt.</a:t>
            </a:r>
          </a:p>
          <a:p>
            <a:r>
              <a:rPr lang="en-GB" sz="1050" dirty="0">
                <a:latin typeface="Arial" panose="020B0604020202020204" pitchFamily="34" charset="0"/>
                <a:cs typeface="Arial" panose="020B0604020202020204" pitchFamily="34" charset="0"/>
              </a:rPr>
              <a:t>Since the blockade: </a:t>
            </a:r>
          </a:p>
          <a:p>
            <a:r>
              <a:rPr lang="en-GB" sz="1050" dirty="0">
                <a:latin typeface="Arial" panose="020B0604020202020204" pitchFamily="34" charset="0"/>
                <a:cs typeface="Arial" panose="020B0604020202020204" pitchFamily="34" charset="0"/>
              </a:rPr>
              <a:t>Shadow fleet and compliant tanker transits are now roughly equal.</a:t>
            </a:r>
          </a:p>
          <a:p>
            <a:r>
              <a:rPr lang="en-GB" sz="1050" dirty="0">
                <a:latin typeface="Arial" panose="020B0604020202020204" pitchFamily="34" charset="0"/>
                <a:cs typeface="Arial" panose="020B0604020202020204" pitchFamily="34" charset="0"/>
              </a:rPr>
              <a:t>Decline is driven mainly by reduced shadow fleet activity, suggesting enforcement impact.</a:t>
            </a:r>
          </a:p>
          <a:p>
            <a:r>
              <a:rPr lang="en-GB" sz="1050" dirty="0">
                <a:latin typeface="Arial" panose="020B0604020202020204" pitchFamily="34" charset="0"/>
                <a:cs typeface="Arial" panose="020B0604020202020204" pitchFamily="34" charset="0"/>
              </a:rPr>
              <a:t>Overall tanker transit levels remain well below historical norms.</a:t>
            </a:r>
          </a:p>
          <a:p>
            <a:r>
              <a:rPr lang="en-GB" sz="1050" dirty="0">
                <a:latin typeface="Arial" panose="020B0604020202020204" pitchFamily="34" charset="0"/>
                <a:cs typeface="Arial" panose="020B0604020202020204" pitchFamily="34" charset="0"/>
              </a:rPr>
              <a:t>Signs of tactical adjustments: </a:t>
            </a:r>
          </a:p>
          <a:p>
            <a:r>
              <a:rPr lang="en-GB" sz="1050" dirty="0">
                <a:latin typeface="Arial" panose="020B0604020202020204" pitchFamily="34" charset="0"/>
                <a:cs typeface="Arial" panose="020B0604020202020204" pitchFamily="34" charset="0"/>
              </a:rPr>
              <a:t>ADNOC offering MEG cargoes via STS in the Gulf of Oman.</a:t>
            </a:r>
          </a:p>
          <a:p>
            <a:r>
              <a:rPr lang="en-GB" sz="1050" dirty="0">
                <a:latin typeface="Arial" panose="020B0604020202020204" pitchFamily="34" charset="0"/>
                <a:cs typeface="Arial" panose="020B0604020202020204" pitchFamily="34" charset="0"/>
              </a:rPr>
              <a:t>ADNOC LNG carrier reappearing in Indian Ocean tracking data.</a:t>
            </a:r>
          </a:p>
          <a:p>
            <a:r>
              <a:rPr lang="en-GB" sz="1050" dirty="0">
                <a:latin typeface="Arial" panose="020B0604020202020204" pitchFamily="34" charset="0"/>
                <a:cs typeface="Arial" panose="020B0604020202020204" pitchFamily="34" charset="0"/>
              </a:rPr>
              <a:t>Notable escalation: </a:t>
            </a:r>
          </a:p>
        </p:txBody>
      </p:sp>
      <p:sp>
        <p:nvSpPr>
          <p:cNvPr id="2" name="Title 1">
            <a:extLst>
              <a:ext uri="{FF2B5EF4-FFF2-40B4-BE49-F238E27FC236}">
                <a16:creationId xmlns:a16="http://schemas.microsoft.com/office/drawing/2014/main" id="{AF3F0AF2-739E-A887-5237-118A0FC99D10}"/>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C5143D"/>
                </a:solidFill>
              </a:rPr>
              <a:t>Marine update </a:t>
            </a:r>
            <a:r>
              <a:rPr lang="en-GB" sz="3600" dirty="0">
                <a:solidFill>
                  <a:srgbClr val="C5143D"/>
                </a:solidFill>
              </a:rPr>
              <a:t>(May 2026)						1/4</a:t>
            </a:r>
            <a:endParaRPr lang="en-GB" sz="1200" dirty="0">
              <a:solidFill>
                <a:srgbClr val="C5143D"/>
              </a:solidFill>
            </a:endParaRPr>
          </a:p>
          <a:p>
            <a:r>
              <a:rPr lang="en-GB" sz="1200" b="1" dirty="0"/>
              <a:t>Notes prepared by JMCC co-chair Amy Eaves</a:t>
            </a:r>
            <a:endParaRPr lang="en-GB" sz="3600" b="1" dirty="0"/>
          </a:p>
        </p:txBody>
      </p:sp>
    </p:spTree>
    <p:extLst>
      <p:ext uri="{BB962C8B-B14F-4D97-AF65-F5344CB8AC3E}">
        <p14:creationId xmlns:p14="http://schemas.microsoft.com/office/powerpoint/2010/main" val="1449108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2C024-F839-8203-C195-1F2D4A1D04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AE4C8B1-3E33-58A1-C986-8F7469374460}"/>
              </a:ext>
            </a:extLst>
          </p:cNvPr>
          <p:cNvSpPr txBox="1"/>
          <p:nvPr/>
        </p:nvSpPr>
        <p:spPr>
          <a:xfrm>
            <a:off x="314044" y="1055383"/>
            <a:ext cx="11858919" cy="5447645"/>
          </a:xfrm>
          <a:prstGeom prst="rect">
            <a:avLst/>
          </a:prstGeom>
          <a:noFill/>
        </p:spPr>
        <p:txBody>
          <a:bodyPr wrap="square">
            <a:spAutoFit/>
          </a:bodyPr>
          <a:lstStyle/>
          <a:p>
            <a:pPr>
              <a:buNone/>
            </a:pPr>
            <a:r>
              <a:rPr lang="en-GB" sz="1200" b="1" dirty="0">
                <a:latin typeface="Aptos" panose="020B0004020202020204" pitchFamily="34" charset="0"/>
                <a:ea typeface="Aptos" panose="020B0004020202020204" pitchFamily="34" charset="0"/>
                <a:cs typeface="Aptos" panose="020B0004020202020204" pitchFamily="34" charset="0"/>
              </a:rPr>
              <a:t>Iran asserts control over navigation</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dirty="0">
                <a:latin typeface="Aptos" panose="020B0004020202020204" pitchFamily="34" charset="0"/>
                <a:ea typeface="Aptos" panose="020B0004020202020204" pitchFamily="34" charset="0"/>
                <a:cs typeface="Aptos" panose="020B0004020202020204" pitchFamily="34" charset="0"/>
              </a:rPr>
              <a:t>Iran has moved to formalise control over Strait of Hormuz navigation by establishing a new regulatory authority, introducing approval and tolling requirements, and declaring a maritime control zone that significantly challenges established freedom‑of‑navigation norms.</a:t>
            </a: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Iran established the Persian Gulf Strait Authority (PGSA): </a:t>
            </a:r>
            <a:endParaRPr lang="en-GB" sz="1200" dirty="0">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Requires submission of ownership, insurance, crew details and planned routes.</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Positions itself as the sole authority for approving Hormuz transits.</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Announcement of a “maritime control area”: </a:t>
            </a:r>
            <a:endParaRPr lang="en-GB" sz="1200" dirty="0">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SE boundary: Iran → Fujairah (UAE)</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NW boundary: </a:t>
            </a:r>
            <a:r>
              <a:rPr lang="en-GB" sz="1200" dirty="0" err="1">
                <a:latin typeface="Aptos" panose="020B0004020202020204" pitchFamily="34" charset="0"/>
                <a:ea typeface="Times New Roman" panose="02020603050405020304" pitchFamily="18" charset="0"/>
                <a:cs typeface="Times New Roman" panose="02020603050405020304" pitchFamily="18" charset="0"/>
              </a:rPr>
              <a:t>Qeshm</a:t>
            </a:r>
            <a:r>
              <a:rPr lang="en-GB" sz="1200" dirty="0">
                <a:latin typeface="Aptos" panose="020B0004020202020204" pitchFamily="34" charset="0"/>
                <a:ea typeface="Times New Roman" panose="02020603050405020304" pitchFamily="18" charset="0"/>
                <a:cs typeface="Times New Roman" panose="02020603050405020304" pitchFamily="18" charset="0"/>
              </a:rPr>
              <a:t> Island (Iran) → Umm Al Quwain (UAE)</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Appears to overlap Omani and Emirati waters, including Fujairah approaches.</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Evidence of enforcement: </a:t>
            </a:r>
            <a:endParaRPr lang="en-GB" sz="1200" dirty="0">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Masters near Ras al Khaimah instructed by IRGC to vacate anchorage.</a:t>
            </a:r>
          </a:p>
          <a:p>
            <a:pPr marL="742950" lvl="1" indent="-285750">
              <a:buSzPts val="1000"/>
              <a:buFont typeface="Courier New" panose="02070309020205020404" pitchFamily="49" charset="0"/>
              <a:buChar char="o"/>
              <a:tabLst>
                <a:tab pos="914400" algn="l"/>
              </a:tabLst>
            </a:pPr>
            <a:endParaRPr lang="en-GB" sz="1200" dirty="0">
              <a:latin typeface="Aptos" panose="020B0004020202020204" pitchFamily="34"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endParaRPr lang="en-GB" sz="1200" dirty="0">
              <a:latin typeface="Aptos" panose="020B0004020202020204" pitchFamily="34" charset="0"/>
              <a:ea typeface="Times New Roman" panose="02020603050405020304" pitchFamily="18" charset="0"/>
              <a:cs typeface="Times New Roman" panose="02020603050405020304" pitchFamily="18"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Fujairah bunker disruption</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dirty="0">
                <a:latin typeface="Aptos" panose="020B0004020202020204" pitchFamily="34" charset="0"/>
                <a:ea typeface="Aptos" panose="020B0004020202020204" pitchFamily="34" charset="0"/>
                <a:cs typeface="Aptos" panose="020B0004020202020204" pitchFamily="34" charset="0"/>
              </a:rPr>
              <a:t>Attacks on energy infrastructure at Fujairah have intensified supply pressures in one of the world’s most important bunkering hubs, amplifying fuel shortages, elevating prices and increasing cost volatility for vessels operating in or transiting the region.</a:t>
            </a:r>
          </a:p>
          <a:p>
            <a:pPr>
              <a:buNone/>
            </a:pPr>
            <a:r>
              <a:rPr lang="en-GB" sz="1200" dirty="0">
                <a:latin typeface="Aptos" panose="020B0004020202020204" pitchFamily="34" charset="0"/>
                <a:ea typeface="Aptos" panose="020B0004020202020204" pitchFamily="34" charset="0"/>
                <a:cs typeface="Aptos" panose="020B0004020202020204" pitchFamily="34" charset="0"/>
              </a:rPr>
              <a:t> </a:t>
            </a: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Iranian missile strikes (4 May) hit an oil refinery at Fujairah.</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Fujairah is a critical global bunkering hub, especially for Asia‑bound trade.</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Consequences: </a:t>
            </a:r>
            <a:endParaRPr lang="en-GB" sz="1200" dirty="0">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Bunker availability tightened</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Prices remain elevated</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Owners and operators introducing emergency bunker surcharges</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Heavy distillate inventories show drawdowns.</a:t>
            </a:r>
            <a:endParaRPr lang="en-GB" sz="1200" dirty="0">
              <a:latin typeface="Aptos" panose="020B0004020202020204" pitchFamily="34" charset="0"/>
              <a:ea typeface="Aptos" panose="020B0004020202020204" pitchFamily="34" charset="0"/>
              <a:cs typeface="Aptos" panose="020B0004020202020204" pitchFamily="34" charset="0"/>
            </a:endParaRPr>
          </a:p>
          <a:p>
            <a:pPr lvl="1">
              <a:buSzPts val="1000"/>
              <a:tabLst>
                <a:tab pos="914400" algn="l"/>
              </a:tabLst>
            </a:pPr>
            <a:endParaRPr lang="en-GB" sz="1200" dirty="0">
              <a:latin typeface="Aptos" panose="020B0004020202020204" pitchFamily="34" charset="0"/>
              <a:ea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568A8299-9FD2-D0A4-ED3C-23658B696920}"/>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C5143D"/>
                </a:solidFill>
              </a:rPr>
              <a:t>Marine update </a:t>
            </a:r>
            <a:r>
              <a:rPr lang="en-GB" sz="3600" dirty="0">
                <a:solidFill>
                  <a:srgbClr val="C5143D"/>
                </a:solidFill>
              </a:rPr>
              <a:t>(May 2026)						2/4</a:t>
            </a:r>
            <a:endParaRPr lang="en-GB" sz="1200" dirty="0">
              <a:solidFill>
                <a:srgbClr val="C5143D"/>
              </a:solidFill>
            </a:endParaRPr>
          </a:p>
          <a:p>
            <a:r>
              <a:rPr lang="en-GB" sz="1200" b="1" dirty="0"/>
              <a:t>Notes prepared by JMCC co-chair Amy Eaves</a:t>
            </a:r>
            <a:endParaRPr lang="en-GB" sz="3600" b="1" dirty="0"/>
          </a:p>
        </p:txBody>
      </p:sp>
    </p:spTree>
    <p:extLst>
      <p:ext uri="{BB962C8B-B14F-4D97-AF65-F5344CB8AC3E}">
        <p14:creationId xmlns:p14="http://schemas.microsoft.com/office/powerpoint/2010/main" val="2617570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66909-CF92-5A59-9011-3314FA4E6F9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E487CF0-A8FB-ED73-2C0E-19A0D4B3A2DA}"/>
              </a:ext>
            </a:extLst>
          </p:cNvPr>
          <p:cNvSpPr txBox="1"/>
          <p:nvPr/>
        </p:nvSpPr>
        <p:spPr>
          <a:xfrm>
            <a:off x="314044" y="1055383"/>
            <a:ext cx="11858919" cy="4524315"/>
          </a:xfrm>
          <a:prstGeom prst="rect">
            <a:avLst/>
          </a:prstGeom>
          <a:noFill/>
        </p:spPr>
        <p:txBody>
          <a:bodyPr wrap="square">
            <a:spAutoFit/>
          </a:bodyPr>
          <a:lstStyle/>
          <a:p>
            <a:pPr>
              <a:buNone/>
            </a:pPr>
            <a:r>
              <a:rPr lang="en-GB" sz="1200" b="1" dirty="0">
                <a:latin typeface="Aptos" panose="020B0004020202020204" pitchFamily="34" charset="0"/>
                <a:ea typeface="Aptos" panose="020B0004020202020204" pitchFamily="34" charset="0"/>
                <a:cs typeface="Aptos" panose="020B0004020202020204" pitchFamily="34" charset="0"/>
              </a:rPr>
              <a:t>Singapore bunker knock-on effects</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dirty="0">
                <a:latin typeface="Aptos" panose="020B0004020202020204" pitchFamily="34" charset="0"/>
                <a:ea typeface="Aptos" panose="020B0004020202020204" pitchFamily="34" charset="0"/>
                <a:cs typeface="Aptos" panose="020B0004020202020204" pitchFamily="34" charset="0"/>
              </a:rPr>
              <a:t>Disruption in Middle East fuel supply chains is feeding through into Asian bunkering markets, with sharply higher prices in Singapore prompting fuel blending practices that are now giving rise to vessel performance and machinery reliability issues.</a:t>
            </a: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Strait disruption has pushed Singapore bunker prices sharply higher.</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While inventories remain stable: </a:t>
            </a:r>
            <a:endParaRPr lang="en-GB" sz="1200" dirty="0">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Sellers have begun blending fuels with cheap components (e.g. Estonian shale oil).</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Operational consequences: </a:t>
            </a:r>
            <a:endParaRPr lang="en-GB" sz="1200" dirty="0">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Vessels bunkering in April now reporting sludging and fuel pump failures.</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a:buNone/>
            </a:pPr>
            <a:r>
              <a:rPr lang="en-GB" sz="1200" dirty="0">
                <a:latin typeface="Aptos" panose="020B0004020202020204" pitchFamily="34" charset="0"/>
                <a:ea typeface="Aptos" panose="020B0004020202020204" pitchFamily="34" charset="0"/>
                <a:cs typeface="Aptos" panose="020B0004020202020204" pitchFamily="34" charset="0"/>
              </a:rPr>
              <a:t> </a:t>
            </a: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Container shipping network disruption</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dirty="0">
                <a:latin typeface="Aptos" panose="020B0004020202020204" pitchFamily="34" charset="0"/>
                <a:ea typeface="Aptos" panose="020B0004020202020204" pitchFamily="34" charset="0"/>
                <a:cs typeface="Aptos" panose="020B0004020202020204" pitchFamily="34" charset="0"/>
              </a:rPr>
              <a:t>Container carriers have been forced into rapid network reconfiguration as access to the Strait of Hormuz becomes increasingly constrained, leaving vessels trapped within the Gulf and accelerating the shift towards alternative hubs and longer routing options.</a:t>
            </a: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~40 container vessels owned or chartered by major carriers are stuck in the MEG.</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Carriers rapidly redesigning networks: </a:t>
            </a:r>
            <a:endParaRPr lang="en-GB" sz="1200" dirty="0">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Using Mediterranean ports, Jeddah, Khor Fakkan, Salalah as alternatives.</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Leveraging port investments (e.g. CMA CGM at Khalifa Port).</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Numerous new or adjusted services launched by MSC, Maersk, CMA CGM, Gemini, CUL, etc.</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Increased reliance on Suez and Cape routings, with added cost and delay.</a:t>
            </a:r>
            <a:endParaRPr lang="en-GB" sz="1200" dirty="0">
              <a:latin typeface="Aptos" panose="020B0004020202020204" pitchFamily="34" charset="0"/>
              <a:ea typeface="Aptos" panose="020B0004020202020204" pitchFamily="34" charset="0"/>
              <a:cs typeface="Aptos" panose="020B0004020202020204" pitchFamily="34" charset="0"/>
            </a:endParaRPr>
          </a:p>
          <a:p>
            <a:pPr lvl="1">
              <a:buSzPts val="1000"/>
              <a:tabLst>
                <a:tab pos="914400" algn="l"/>
              </a:tabLst>
            </a:pPr>
            <a:endParaRPr lang="en-GB" sz="1200" dirty="0">
              <a:latin typeface="Aptos" panose="020B0004020202020204" pitchFamily="34" charset="0"/>
              <a:ea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4787A03C-84CF-A571-3DAA-ABFA51A4C734}"/>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C5143D"/>
                </a:solidFill>
              </a:rPr>
              <a:t>Marine update </a:t>
            </a:r>
            <a:r>
              <a:rPr lang="en-GB" sz="3600" dirty="0">
                <a:solidFill>
                  <a:srgbClr val="C5143D"/>
                </a:solidFill>
              </a:rPr>
              <a:t>(May 2026)						3/4</a:t>
            </a:r>
            <a:endParaRPr lang="en-GB" sz="1200" dirty="0">
              <a:solidFill>
                <a:srgbClr val="C5143D"/>
              </a:solidFill>
            </a:endParaRPr>
          </a:p>
          <a:p>
            <a:r>
              <a:rPr lang="en-GB" sz="1200" b="1" dirty="0"/>
              <a:t>Notes prepared by JMCC co-chair Amy Eaves</a:t>
            </a:r>
            <a:endParaRPr lang="en-GB" sz="3600" b="1" dirty="0"/>
          </a:p>
        </p:txBody>
      </p:sp>
    </p:spTree>
    <p:extLst>
      <p:ext uri="{BB962C8B-B14F-4D97-AF65-F5344CB8AC3E}">
        <p14:creationId xmlns:p14="http://schemas.microsoft.com/office/powerpoint/2010/main" val="1077300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6E118-88BE-6AB5-936F-D4CEF9E9043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1278721-C48F-3F08-D435-66DD829F1C2D}"/>
              </a:ext>
            </a:extLst>
          </p:cNvPr>
          <p:cNvSpPr txBox="1"/>
          <p:nvPr/>
        </p:nvSpPr>
        <p:spPr>
          <a:xfrm>
            <a:off x="314044" y="1055383"/>
            <a:ext cx="11858919" cy="4154984"/>
          </a:xfrm>
          <a:prstGeom prst="rect">
            <a:avLst/>
          </a:prstGeom>
          <a:noFill/>
        </p:spPr>
        <p:txBody>
          <a:bodyPr wrap="square">
            <a:spAutoFit/>
          </a:bodyPr>
          <a:lstStyle/>
          <a:p>
            <a:pPr>
              <a:buNone/>
            </a:pPr>
            <a:r>
              <a:rPr lang="en-GB" sz="1200" b="1" dirty="0">
                <a:latin typeface="Aptos" panose="020B0004020202020204" pitchFamily="34" charset="0"/>
                <a:ea typeface="Aptos" panose="020B0004020202020204" pitchFamily="34" charset="0"/>
                <a:cs typeface="Aptos" panose="020B0004020202020204" pitchFamily="34" charset="0"/>
              </a:rPr>
              <a:t>Market impact </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dirty="0">
                <a:latin typeface="Aptos" panose="020B0004020202020204" pitchFamily="34" charset="0"/>
                <a:ea typeface="Aptos" panose="020B0004020202020204" pitchFamily="34" charset="0"/>
                <a:cs typeface="Aptos" panose="020B0004020202020204" pitchFamily="34" charset="0"/>
              </a:rPr>
              <a:t>Rising freight rates, surcharges and bunker costs are beginning to crystallise across Middle East‑focused container trades, with early signs that prolonged disruption could place disproportionate strain on regional carriers and feed into financial results later in 2026.</a:t>
            </a: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Freight rates rising on Asia - Middle East trades (Asia - Khor Fakkan, Asia - Jeddah).</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Additional surcharges and inland trucking costs where ports are inaccessible by sea.</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Higher bunker prices amplifying operating cost pressure.</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Broader impacts: </a:t>
            </a:r>
            <a:endParaRPr lang="en-GB" sz="1200" dirty="0">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Asia - Europe and transpacific rates elevated but manageable.</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Early financials from large liners show limited impact so far, with effects expected in Q2 2026.</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200" dirty="0">
                <a:latin typeface="Aptos" panose="020B0004020202020204" pitchFamily="34" charset="0"/>
                <a:ea typeface="Times New Roman" panose="02020603050405020304" pitchFamily="18" charset="0"/>
                <a:cs typeface="Times New Roman" panose="02020603050405020304" pitchFamily="18" charset="0"/>
              </a:rPr>
              <a:t>Regional operators under strain – collapse of Sea Lead Shipping highlights fragility of Gulf/Red Sea trades.</a:t>
            </a:r>
            <a:endParaRPr lang="en-GB" sz="1200" dirty="0">
              <a:latin typeface="Aptos" panose="020B0004020202020204" pitchFamily="34" charset="0"/>
              <a:ea typeface="Aptos" panose="020B0004020202020204" pitchFamily="34" charset="0"/>
              <a:cs typeface="Times New Roman" panose="02020603050405020304" pitchFamily="18" charset="0"/>
            </a:endParaRPr>
          </a:p>
          <a:p>
            <a:pPr marL="914400">
              <a:buNone/>
            </a:pPr>
            <a:r>
              <a:rPr lang="en-GB" sz="1200" dirty="0">
                <a:latin typeface="Aptos" panose="020B0004020202020204" pitchFamily="34" charset="0"/>
                <a:ea typeface="Aptos" panose="020B0004020202020204" pitchFamily="34" charset="0"/>
                <a:cs typeface="Aptos" panose="020B0004020202020204" pitchFamily="34" charset="0"/>
              </a:rPr>
              <a:t> </a:t>
            </a:r>
          </a:p>
          <a:p>
            <a:pPr algn="ctr">
              <a:buNone/>
            </a:pPr>
            <a:br>
              <a:rPr lang="en-GB" sz="1200" dirty="0">
                <a:latin typeface="Aptos" panose="020B0004020202020204" pitchFamily="34" charset="0"/>
                <a:ea typeface="Times New Roman" panose="02020603050405020304" pitchFamily="18" charset="0"/>
                <a:cs typeface="Aptos" panose="020B0004020202020204" pitchFamily="34" charset="0"/>
              </a:rPr>
            </a:b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Overall implications for the maritime sector</a:t>
            </a:r>
            <a:endParaRPr lang="en-GB" sz="1200" dirty="0">
              <a:latin typeface="Aptos" panose="020B0004020202020204" pitchFamily="34" charset="0"/>
              <a:ea typeface="Aptos" panose="020B0004020202020204" pitchFamily="34" charset="0"/>
              <a:cs typeface="Aptos" panose="020B0004020202020204" pitchFamily="34" charset="0"/>
            </a:endParaRPr>
          </a:p>
          <a:p>
            <a:pPr>
              <a:buNone/>
            </a:pPr>
            <a:r>
              <a:rPr lang="en-GB" sz="1200" b="1" dirty="0">
                <a:latin typeface="Aptos" panose="020B0004020202020204" pitchFamily="34" charset="0"/>
                <a:ea typeface="Aptos" panose="020B0004020202020204" pitchFamily="34" charset="0"/>
                <a:cs typeface="Aptos" panose="020B0004020202020204" pitchFamily="34" charset="0"/>
              </a:rPr>
              <a:t> </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Legal, operational and insurance risk levels around Hormuz have fundamentally shifted.</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Prolonged disruption risks structural rerouting of energy and container flows.</a:t>
            </a:r>
            <a:endParaRPr lang="en-GB" sz="1200" dirty="0">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200" dirty="0">
                <a:latin typeface="Aptos" panose="020B0004020202020204" pitchFamily="34" charset="0"/>
                <a:ea typeface="Times New Roman" panose="02020603050405020304" pitchFamily="18" charset="0"/>
                <a:cs typeface="Aptos" panose="020B0004020202020204" pitchFamily="34" charset="0"/>
              </a:rPr>
              <a:t>Rising costs, impaired navigation rights and security escalation likely to feed through into claims, premiums, and contractual disputes if sustained.</a:t>
            </a:r>
            <a:endParaRPr lang="en-GB" sz="1200" dirty="0">
              <a:latin typeface="Aptos" panose="020B0004020202020204" pitchFamily="34" charset="0"/>
              <a:ea typeface="Aptos" panose="020B0004020202020204" pitchFamily="34" charset="0"/>
              <a:cs typeface="Aptos" panose="020B0004020202020204" pitchFamily="34" charset="0"/>
            </a:endParaRPr>
          </a:p>
          <a:p>
            <a:pPr lvl="1">
              <a:buSzPts val="1000"/>
              <a:tabLst>
                <a:tab pos="914400" algn="l"/>
              </a:tabLst>
            </a:pPr>
            <a:endParaRPr lang="en-GB" sz="1200" dirty="0">
              <a:latin typeface="Aptos" panose="020B0004020202020204" pitchFamily="34" charset="0"/>
              <a:ea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8A160323-1598-C045-EFF9-3C894B61A4F7}"/>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C5143D"/>
                </a:solidFill>
              </a:rPr>
              <a:t>Marine update </a:t>
            </a:r>
            <a:r>
              <a:rPr lang="en-GB" sz="3600" dirty="0">
                <a:solidFill>
                  <a:srgbClr val="C5143D"/>
                </a:solidFill>
              </a:rPr>
              <a:t>(May 2026)						4/4</a:t>
            </a:r>
            <a:endParaRPr lang="en-GB" sz="1200" dirty="0">
              <a:solidFill>
                <a:srgbClr val="C5143D"/>
              </a:solidFill>
            </a:endParaRPr>
          </a:p>
          <a:p>
            <a:r>
              <a:rPr lang="en-GB" sz="1200" b="1" dirty="0"/>
              <a:t>Notes prepared by JMCC co-chair Amy Eaves</a:t>
            </a:r>
            <a:endParaRPr lang="en-GB" sz="3600" b="1" dirty="0"/>
          </a:p>
        </p:txBody>
      </p:sp>
    </p:spTree>
    <p:extLst>
      <p:ext uri="{BB962C8B-B14F-4D97-AF65-F5344CB8AC3E}">
        <p14:creationId xmlns:p14="http://schemas.microsoft.com/office/powerpoint/2010/main" val="3138467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426EF-8ED7-E514-972C-97169DFC9E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A63CF-A0DE-0931-78F8-1F1EBDD15FC2}"/>
              </a:ext>
            </a:extLst>
          </p:cNvPr>
          <p:cNvSpPr>
            <a:spLocks noGrp="1"/>
          </p:cNvSpPr>
          <p:nvPr>
            <p:ph type="title"/>
          </p:nvPr>
        </p:nvSpPr>
        <p:spPr/>
        <p:txBody>
          <a:bodyPr/>
          <a:lstStyle/>
          <a:p>
            <a:r>
              <a:rPr lang="en-GB" dirty="0"/>
              <a:t>Briefings</a:t>
            </a:r>
          </a:p>
        </p:txBody>
      </p:sp>
      <p:sp>
        <p:nvSpPr>
          <p:cNvPr id="3" name="Text Placeholder 2">
            <a:extLst>
              <a:ext uri="{FF2B5EF4-FFF2-40B4-BE49-F238E27FC236}">
                <a16:creationId xmlns:a16="http://schemas.microsoft.com/office/drawing/2014/main" id="{E82E8B0D-1884-BC5B-1942-6CDF85848E2C}"/>
              </a:ext>
            </a:extLst>
          </p:cNvPr>
          <p:cNvSpPr>
            <a:spLocks noGrp="1"/>
          </p:cNvSpPr>
          <p:nvPr>
            <p:ph type="body" sz="quarter" idx="10"/>
          </p:nvPr>
        </p:nvSpPr>
        <p:spPr/>
        <p:txBody>
          <a:bodyPr/>
          <a:lstStyle/>
          <a:p>
            <a:r>
              <a:rPr lang="en-GB" dirty="0"/>
              <a:t>LMA Complex Claims Group</a:t>
            </a:r>
          </a:p>
        </p:txBody>
      </p:sp>
      <p:sp>
        <p:nvSpPr>
          <p:cNvPr id="4" name="Text Placeholder 3">
            <a:extLst>
              <a:ext uri="{FF2B5EF4-FFF2-40B4-BE49-F238E27FC236}">
                <a16:creationId xmlns:a16="http://schemas.microsoft.com/office/drawing/2014/main" id="{EDBFFF6B-6A3A-5148-0885-BAA89271B2BE}"/>
              </a:ext>
            </a:extLst>
          </p:cNvPr>
          <p:cNvSpPr>
            <a:spLocks noGrp="1"/>
          </p:cNvSpPr>
          <p:nvPr>
            <p:ph type="body" sz="quarter" idx="12"/>
          </p:nvPr>
        </p:nvSpPr>
        <p:spPr/>
        <p:txBody>
          <a:bodyPr/>
          <a:lstStyle/>
          <a:p>
            <a:r>
              <a:rPr lang="en-GB" dirty="0"/>
              <a:t>April 2026</a:t>
            </a:r>
          </a:p>
        </p:txBody>
      </p:sp>
    </p:spTree>
    <p:extLst>
      <p:ext uri="{BB962C8B-B14F-4D97-AF65-F5344CB8AC3E}">
        <p14:creationId xmlns:p14="http://schemas.microsoft.com/office/powerpoint/2010/main" val="4121562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8B36FB-47CD-BCBA-2313-0599A6D725A3}"/>
              </a:ext>
            </a:extLst>
          </p:cNvPr>
          <p:cNvSpPr/>
          <p:nvPr/>
        </p:nvSpPr>
        <p:spPr>
          <a:xfrm>
            <a:off x="405352" y="4368389"/>
            <a:ext cx="5227447" cy="225527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AB0ACDF-3924-3429-FB90-2BF9BF9AEAC6}"/>
              </a:ext>
            </a:extLst>
          </p:cNvPr>
          <p:cNvSpPr/>
          <p:nvPr/>
        </p:nvSpPr>
        <p:spPr>
          <a:xfrm>
            <a:off x="6406800" y="1131216"/>
            <a:ext cx="5227447" cy="546754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500BE9CC-AAA2-CC51-99BA-9A64E78FEE53}"/>
              </a:ext>
            </a:extLst>
          </p:cNvPr>
          <p:cNvSpPr/>
          <p:nvPr/>
        </p:nvSpPr>
        <p:spPr>
          <a:xfrm>
            <a:off x="405353" y="1131217"/>
            <a:ext cx="5227447" cy="152502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EE2EDCC-D0E1-05E0-81F8-96C9D517AC0E}"/>
              </a:ext>
            </a:extLst>
          </p:cNvPr>
          <p:cNvSpPr txBox="1"/>
          <p:nvPr/>
        </p:nvSpPr>
        <p:spPr>
          <a:xfrm>
            <a:off x="655253" y="6321764"/>
            <a:ext cx="4727643" cy="276999"/>
          </a:xfrm>
          <a:prstGeom prst="rect">
            <a:avLst/>
          </a:prstGeom>
          <a:noFill/>
        </p:spPr>
        <p:txBody>
          <a:bodyPr wrap="square" rtlCol="0">
            <a:spAutoFit/>
          </a:bodyPr>
          <a:lstStyle/>
          <a:p>
            <a:pPr algn="ctr"/>
            <a:r>
              <a:rPr lang="en-GB" sz="1200" i="1" dirty="0"/>
              <a:t>(double-click icon to open)</a:t>
            </a:r>
          </a:p>
        </p:txBody>
      </p:sp>
      <p:sp>
        <p:nvSpPr>
          <p:cNvPr id="10" name="TextBox 9">
            <a:extLst>
              <a:ext uri="{FF2B5EF4-FFF2-40B4-BE49-F238E27FC236}">
                <a16:creationId xmlns:a16="http://schemas.microsoft.com/office/drawing/2014/main" id="{F9FD2F29-45EC-6D86-3922-8CEE39224B0A}"/>
              </a:ext>
            </a:extLst>
          </p:cNvPr>
          <p:cNvSpPr txBox="1"/>
          <p:nvPr/>
        </p:nvSpPr>
        <p:spPr>
          <a:xfrm>
            <a:off x="7703258" y="5667872"/>
            <a:ext cx="3831996" cy="369332"/>
          </a:xfrm>
          <a:prstGeom prst="rect">
            <a:avLst/>
          </a:prstGeom>
          <a:noFill/>
        </p:spPr>
        <p:txBody>
          <a:bodyPr wrap="square">
            <a:spAutoFit/>
          </a:bodyPr>
          <a:lstStyle/>
          <a:p>
            <a:r>
              <a:rPr lang="en-GB" dirty="0" err="1">
                <a:hlinkClick r:id="rId2"/>
              </a:rPr>
              <a:t>Skytek</a:t>
            </a:r>
            <a:r>
              <a:rPr lang="en-GB" dirty="0">
                <a:hlinkClick r:id="rId2"/>
              </a:rPr>
              <a:t> - Insurance Solutions</a:t>
            </a:r>
            <a:endParaRPr lang="en-GB" dirty="0"/>
          </a:p>
        </p:txBody>
      </p:sp>
      <p:pic>
        <p:nvPicPr>
          <p:cNvPr id="13" name="Picture 12">
            <a:extLst>
              <a:ext uri="{FF2B5EF4-FFF2-40B4-BE49-F238E27FC236}">
                <a16:creationId xmlns:a16="http://schemas.microsoft.com/office/drawing/2014/main" id="{F604E532-B94C-8FFC-4178-8F5A4FCEC9BF}"/>
              </a:ext>
            </a:extLst>
          </p:cNvPr>
          <p:cNvPicPr>
            <a:picLocks noChangeAspect="1"/>
          </p:cNvPicPr>
          <p:nvPr/>
        </p:nvPicPr>
        <p:blipFill>
          <a:blip r:embed="rId3"/>
          <a:stretch>
            <a:fillRect/>
          </a:stretch>
        </p:blipFill>
        <p:spPr>
          <a:xfrm>
            <a:off x="8331689" y="4785804"/>
            <a:ext cx="1657494" cy="674428"/>
          </a:xfrm>
          <a:prstGeom prst="rect">
            <a:avLst/>
          </a:prstGeom>
        </p:spPr>
      </p:pic>
      <p:pic>
        <p:nvPicPr>
          <p:cNvPr id="15" name="Picture 14">
            <a:extLst>
              <a:ext uri="{FF2B5EF4-FFF2-40B4-BE49-F238E27FC236}">
                <a16:creationId xmlns:a16="http://schemas.microsoft.com/office/drawing/2014/main" id="{9A96610C-EC96-C851-D5C4-01CA65F6521C}"/>
              </a:ext>
            </a:extLst>
          </p:cNvPr>
          <p:cNvPicPr>
            <a:picLocks noChangeAspect="1"/>
          </p:cNvPicPr>
          <p:nvPr/>
        </p:nvPicPr>
        <p:blipFill>
          <a:blip r:embed="rId4"/>
          <a:stretch>
            <a:fillRect/>
          </a:stretch>
        </p:blipFill>
        <p:spPr>
          <a:xfrm>
            <a:off x="7359544" y="1359046"/>
            <a:ext cx="3696020" cy="666808"/>
          </a:xfrm>
          <a:prstGeom prst="rect">
            <a:avLst/>
          </a:prstGeom>
        </p:spPr>
      </p:pic>
      <p:sp>
        <p:nvSpPr>
          <p:cNvPr id="18" name="TextBox 17">
            <a:extLst>
              <a:ext uri="{FF2B5EF4-FFF2-40B4-BE49-F238E27FC236}">
                <a16:creationId xmlns:a16="http://schemas.microsoft.com/office/drawing/2014/main" id="{50889C40-E51C-21E3-F19C-01B7D390EC6E}"/>
              </a:ext>
            </a:extLst>
          </p:cNvPr>
          <p:cNvSpPr txBox="1"/>
          <p:nvPr/>
        </p:nvSpPr>
        <p:spPr>
          <a:xfrm>
            <a:off x="6757335" y="3507186"/>
            <a:ext cx="4727643" cy="276999"/>
          </a:xfrm>
          <a:prstGeom prst="rect">
            <a:avLst/>
          </a:prstGeom>
          <a:noFill/>
        </p:spPr>
        <p:txBody>
          <a:bodyPr wrap="square" rtlCol="0">
            <a:spAutoFit/>
          </a:bodyPr>
          <a:lstStyle/>
          <a:p>
            <a:pPr algn="ctr"/>
            <a:r>
              <a:rPr lang="en-GB" sz="1200" i="1" dirty="0"/>
              <a:t>(double-click icon to open)</a:t>
            </a:r>
          </a:p>
        </p:txBody>
      </p:sp>
      <p:sp>
        <p:nvSpPr>
          <p:cNvPr id="19" name="TextBox 18">
            <a:extLst>
              <a:ext uri="{FF2B5EF4-FFF2-40B4-BE49-F238E27FC236}">
                <a16:creationId xmlns:a16="http://schemas.microsoft.com/office/drawing/2014/main" id="{3E55624E-70D7-8A53-7832-A0DDFC1D2062}"/>
              </a:ext>
            </a:extLst>
          </p:cNvPr>
          <p:cNvSpPr txBox="1"/>
          <p:nvPr/>
        </p:nvSpPr>
        <p:spPr>
          <a:xfrm>
            <a:off x="6757335" y="6029581"/>
            <a:ext cx="4727643" cy="276999"/>
          </a:xfrm>
          <a:prstGeom prst="rect">
            <a:avLst/>
          </a:prstGeom>
          <a:noFill/>
        </p:spPr>
        <p:txBody>
          <a:bodyPr wrap="square" rtlCol="0">
            <a:spAutoFit/>
          </a:bodyPr>
          <a:lstStyle/>
          <a:p>
            <a:pPr algn="ctr"/>
            <a:r>
              <a:rPr lang="en-GB" sz="1200" i="1" dirty="0"/>
              <a:t>(Provided support to the LMA on Marine)</a:t>
            </a:r>
          </a:p>
        </p:txBody>
      </p:sp>
      <p:sp>
        <p:nvSpPr>
          <p:cNvPr id="21" name="Title 1">
            <a:extLst>
              <a:ext uri="{FF2B5EF4-FFF2-40B4-BE49-F238E27FC236}">
                <a16:creationId xmlns:a16="http://schemas.microsoft.com/office/drawing/2014/main" id="{541542BF-FED9-DBFB-3A76-0570DF5D8D03}"/>
              </a:ext>
            </a:extLst>
          </p:cNvPr>
          <p:cNvSpPr txBox="1">
            <a:spLocks/>
          </p:cNvSpPr>
          <p:nvPr/>
        </p:nvSpPr>
        <p:spPr>
          <a:xfrm>
            <a:off x="314044" y="153683"/>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867" dirty="0">
                <a:solidFill>
                  <a:srgbClr val="C5143D"/>
                </a:solidFill>
              </a:rPr>
              <a:t>External Briefings/Intelligence</a:t>
            </a:r>
          </a:p>
        </p:txBody>
      </p:sp>
      <p:sp>
        <p:nvSpPr>
          <p:cNvPr id="27" name="TextBox 26">
            <a:extLst>
              <a:ext uri="{FF2B5EF4-FFF2-40B4-BE49-F238E27FC236}">
                <a16:creationId xmlns:a16="http://schemas.microsoft.com/office/drawing/2014/main" id="{B76D2C55-083F-AF66-34B1-A9BC84587B63}"/>
              </a:ext>
            </a:extLst>
          </p:cNvPr>
          <p:cNvSpPr txBox="1"/>
          <p:nvPr/>
        </p:nvSpPr>
        <p:spPr>
          <a:xfrm>
            <a:off x="6807611" y="3926465"/>
            <a:ext cx="4727643" cy="276999"/>
          </a:xfrm>
          <a:prstGeom prst="rect">
            <a:avLst/>
          </a:prstGeom>
          <a:noFill/>
        </p:spPr>
        <p:txBody>
          <a:bodyPr wrap="square" rtlCol="0">
            <a:spAutoFit/>
          </a:bodyPr>
          <a:lstStyle/>
          <a:p>
            <a:pPr algn="ctr"/>
            <a:r>
              <a:rPr lang="en-GB" sz="1200" i="1" dirty="0"/>
              <a:t>Previous decks available on demand</a:t>
            </a:r>
          </a:p>
        </p:txBody>
      </p:sp>
      <p:graphicFrame>
        <p:nvGraphicFramePr>
          <p:cNvPr id="3" name="Object 2">
            <a:extLst>
              <a:ext uri="{FF2B5EF4-FFF2-40B4-BE49-F238E27FC236}">
                <a16:creationId xmlns:a16="http://schemas.microsoft.com/office/drawing/2014/main" id="{D665AFBC-56D2-4AE9-3193-94B065377207}"/>
              </a:ext>
            </a:extLst>
          </p:cNvPr>
          <p:cNvGraphicFramePr>
            <a:graphicFrameLocks noChangeAspect="1"/>
          </p:cNvGraphicFramePr>
          <p:nvPr>
            <p:extLst>
              <p:ext uri="{D42A27DB-BD31-4B8C-83A1-F6EECF244321}">
                <p14:modId xmlns:p14="http://schemas.microsoft.com/office/powerpoint/2010/main" val="2342637872"/>
              </p:ext>
            </p:extLst>
          </p:nvPr>
        </p:nvGraphicFramePr>
        <p:xfrm>
          <a:off x="2561874" y="5189247"/>
          <a:ext cx="914400" cy="788987"/>
        </p:xfrm>
        <a:graphic>
          <a:graphicData uri="http://schemas.openxmlformats.org/presentationml/2006/ole">
            <mc:AlternateContent xmlns:mc="http://schemas.openxmlformats.org/markup-compatibility/2006">
              <mc:Choice xmlns:v="urn:schemas-microsoft-com:vml" Requires="v">
                <p:oleObj name="Acrobat Document" showAsIcon="1" r:id="rId5" imgW="914400" imgH="788924" progId="Acrobat.Document.DC">
                  <p:embed/>
                </p:oleObj>
              </mc:Choice>
              <mc:Fallback>
                <p:oleObj name="Acrobat Document" showAsIcon="1" r:id="rId5" imgW="914400" imgH="788924" progId="Acrobat.Document.DC">
                  <p:embed/>
                  <p:pic>
                    <p:nvPicPr>
                      <p:cNvPr id="3" name="Object 2">
                        <a:extLst>
                          <a:ext uri="{FF2B5EF4-FFF2-40B4-BE49-F238E27FC236}">
                            <a16:creationId xmlns:a16="http://schemas.microsoft.com/office/drawing/2014/main" id="{D665AFBC-56D2-4AE9-3193-94B065377207}"/>
                          </a:ext>
                        </a:extLst>
                      </p:cNvPr>
                      <p:cNvPicPr/>
                      <p:nvPr/>
                    </p:nvPicPr>
                    <p:blipFill>
                      <a:blip r:embed="rId6"/>
                      <a:stretch>
                        <a:fillRect/>
                      </a:stretch>
                    </p:blipFill>
                    <p:spPr>
                      <a:xfrm>
                        <a:off x="2561874" y="5189247"/>
                        <a:ext cx="914400" cy="788987"/>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0E668E81-C79F-8FCC-6FBC-5593B04471E3}"/>
              </a:ext>
            </a:extLst>
          </p:cNvPr>
          <p:cNvSpPr txBox="1"/>
          <p:nvPr/>
        </p:nvSpPr>
        <p:spPr>
          <a:xfrm>
            <a:off x="1933812" y="5531388"/>
            <a:ext cx="2170524" cy="830997"/>
          </a:xfrm>
          <a:prstGeom prst="rect">
            <a:avLst/>
          </a:prstGeom>
          <a:solidFill>
            <a:srgbClr val="F2F2F2"/>
          </a:solidFill>
        </p:spPr>
        <p:txBody>
          <a:bodyPr wrap="square" rtlCol="0">
            <a:spAutoFit/>
          </a:bodyPr>
          <a:lstStyle/>
          <a:p>
            <a:pPr algn="ctr"/>
            <a:r>
              <a:rPr lang="en-GB" sz="1200" dirty="0"/>
              <a:t>Geo-Economics of the War in Iran</a:t>
            </a:r>
          </a:p>
          <a:p>
            <a:pPr algn="ctr"/>
            <a:r>
              <a:rPr lang="en-GB" sz="1200" b="1" dirty="0"/>
              <a:t>21</a:t>
            </a:r>
            <a:r>
              <a:rPr lang="en-GB" sz="1200" b="1" baseline="30000" dirty="0"/>
              <a:t>st</a:t>
            </a:r>
            <a:r>
              <a:rPr lang="en-GB" sz="1200" b="1" dirty="0"/>
              <a:t> April Head of Claims Briefing</a:t>
            </a:r>
          </a:p>
        </p:txBody>
      </p:sp>
      <p:pic>
        <p:nvPicPr>
          <p:cNvPr id="9" name="Google Shape;131;p1" descr="A green and white letter&#10;&#10;Description automatically generated with medium confidence">
            <a:extLst>
              <a:ext uri="{FF2B5EF4-FFF2-40B4-BE49-F238E27FC236}">
                <a16:creationId xmlns:a16="http://schemas.microsoft.com/office/drawing/2014/main" id="{CCC3DA0A-E805-D18D-9A72-1D002ECE7417}"/>
              </a:ext>
            </a:extLst>
          </p:cNvPr>
          <p:cNvPicPr preferRelativeResize="0"/>
          <p:nvPr/>
        </p:nvPicPr>
        <p:blipFill rotWithShape="1">
          <a:blip r:embed="rId7">
            <a:alphaModFix/>
          </a:blip>
          <a:srcRect/>
          <a:stretch/>
        </p:blipFill>
        <p:spPr>
          <a:xfrm>
            <a:off x="1594920" y="4525596"/>
            <a:ext cx="2848308" cy="580226"/>
          </a:xfrm>
          <a:prstGeom prst="rect">
            <a:avLst/>
          </a:prstGeom>
          <a:noFill/>
          <a:ln>
            <a:noFill/>
          </a:ln>
        </p:spPr>
      </p:pic>
      <p:sp>
        <p:nvSpPr>
          <p:cNvPr id="12" name="Rectangle 11">
            <a:extLst>
              <a:ext uri="{FF2B5EF4-FFF2-40B4-BE49-F238E27FC236}">
                <a16:creationId xmlns:a16="http://schemas.microsoft.com/office/drawing/2014/main" id="{D92A8860-0021-6339-6AF1-0A41E2C27AA9}"/>
              </a:ext>
            </a:extLst>
          </p:cNvPr>
          <p:cNvSpPr/>
          <p:nvPr/>
        </p:nvSpPr>
        <p:spPr>
          <a:xfrm>
            <a:off x="405352" y="2749803"/>
            <a:ext cx="5227447" cy="152502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oogle Shape;348;p1">
            <a:extLst>
              <a:ext uri="{FF2B5EF4-FFF2-40B4-BE49-F238E27FC236}">
                <a16:creationId xmlns:a16="http://schemas.microsoft.com/office/drawing/2014/main" id="{0123CB8D-034A-B36D-79C5-809EB34B71C9}"/>
              </a:ext>
            </a:extLst>
          </p:cNvPr>
          <p:cNvPicPr preferRelativeResize="0"/>
          <p:nvPr/>
        </p:nvPicPr>
        <p:blipFill>
          <a:blip r:embed="rId8"/>
          <a:srcRect/>
          <a:stretch/>
        </p:blipFill>
        <p:spPr>
          <a:xfrm>
            <a:off x="1637238" y="2884327"/>
            <a:ext cx="2498733" cy="820184"/>
          </a:xfrm>
          <a:prstGeom prst="rect">
            <a:avLst/>
          </a:prstGeom>
          <a:noFill/>
          <a:ln>
            <a:noFill/>
          </a:ln>
        </p:spPr>
      </p:pic>
      <p:sp>
        <p:nvSpPr>
          <p:cNvPr id="26" name="TextBox 25">
            <a:extLst>
              <a:ext uri="{FF2B5EF4-FFF2-40B4-BE49-F238E27FC236}">
                <a16:creationId xmlns:a16="http://schemas.microsoft.com/office/drawing/2014/main" id="{52BD040C-90BD-782D-9434-5C880C36CADA}"/>
              </a:ext>
            </a:extLst>
          </p:cNvPr>
          <p:cNvSpPr txBox="1"/>
          <p:nvPr/>
        </p:nvSpPr>
        <p:spPr>
          <a:xfrm>
            <a:off x="522783" y="3813243"/>
            <a:ext cx="4727643" cy="276999"/>
          </a:xfrm>
          <a:prstGeom prst="rect">
            <a:avLst/>
          </a:prstGeom>
          <a:noFill/>
        </p:spPr>
        <p:txBody>
          <a:bodyPr wrap="square" rtlCol="0">
            <a:spAutoFit/>
          </a:bodyPr>
          <a:lstStyle/>
          <a:p>
            <a:pPr algn="ctr"/>
            <a:r>
              <a:rPr lang="en-GB" sz="1200" i="1" dirty="0"/>
              <a:t>Previous decks available on demand</a:t>
            </a:r>
          </a:p>
        </p:txBody>
      </p:sp>
      <p:pic>
        <p:nvPicPr>
          <p:cNvPr id="14" name="Picture 13">
            <a:extLst>
              <a:ext uri="{FF2B5EF4-FFF2-40B4-BE49-F238E27FC236}">
                <a16:creationId xmlns:a16="http://schemas.microsoft.com/office/drawing/2014/main" id="{CBB169DB-B408-F267-F5CE-5C5135E214E8}"/>
              </a:ext>
            </a:extLst>
          </p:cNvPr>
          <p:cNvPicPr>
            <a:picLocks noChangeAspect="1"/>
          </p:cNvPicPr>
          <p:nvPr/>
        </p:nvPicPr>
        <p:blipFill>
          <a:blip r:embed="rId9"/>
          <a:stretch>
            <a:fillRect/>
          </a:stretch>
        </p:blipFill>
        <p:spPr>
          <a:xfrm>
            <a:off x="2310748" y="1276330"/>
            <a:ext cx="941410" cy="309754"/>
          </a:xfrm>
          <a:prstGeom prst="rect">
            <a:avLst/>
          </a:prstGeom>
        </p:spPr>
      </p:pic>
      <p:sp>
        <p:nvSpPr>
          <p:cNvPr id="17" name="TextBox 16">
            <a:extLst>
              <a:ext uri="{FF2B5EF4-FFF2-40B4-BE49-F238E27FC236}">
                <a16:creationId xmlns:a16="http://schemas.microsoft.com/office/drawing/2014/main" id="{C3A8521D-897F-AC51-6DD6-D1CB61239DA2}"/>
              </a:ext>
            </a:extLst>
          </p:cNvPr>
          <p:cNvSpPr txBox="1"/>
          <p:nvPr/>
        </p:nvSpPr>
        <p:spPr>
          <a:xfrm>
            <a:off x="1710140" y="2063990"/>
            <a:ext cx="2617867" cy="577081"/>
          </a:xfrm>
          <a:prstGeom prst="rect">
            <a:avLst/>
          </a:prstGeom>
          <a:noFill/>
        </p:spPr>
        <p:txBody>
          <a:bodyPr wrap="square">
            <a:spAutoFit/>
          </a:bodyPr>
          <a:lstStyle/>
          <a:p>
            <a:r>
              <a:rPr lang="en-GB" sz="1050" dirty="0"/>
              <a:t>Strait of Hormuz: Sanctions and Financial Crime Implications for Marine Insurance</a:t>
            </a:r>
          </a:p>
          <a:p>
            <a:pPr algn="ctr"/>
            <a:r>
              <a:rPr lang="en-GB" sz="1050" b="1" dirty="0"/>
              <a:t>29</a:t>
            </a:r>
            <a:r>
              <a:rPr lang="en-GB" sz="1050" b="1" baseline="30000" dirty="0"/>
              <a:t>th</a:t>
            </a:r>
            <a:r>
              <a:rPr lang="en-GB" sz="1050" b="1" dirty="0"/>
              <a:t> April LMA Presentation</a:t>
            </a:r>
          </a:p>
        </p:txBody>
      </p:sp>
      <p:graphicFrame>
        <p:nvGraphicFramePr>
          <p:cNvPr id="4" name="Object 3">
            <a:extLst>
              <a:ext uri="{FF2B5EF4-FFF2-40B4-BE49-F238E27FC236}">
                <a16:creationId xmlns:a16="http://schemas.microsoft.com/office/drawing/2014/main" id="{ECAE729F-A4A4-E288-BB50-A3109C0B5629}"/>
              </a:ext>
            </a:extLst>
          </p:cNvPr>
          <p:cNvGraphicFramePr>
            <a:graphicFrameLocks noChangeAspect="1"/>
          </p:cNvGraphicFramePr>
          <p:nvPr>
            <p:extLst>
              <p:ext uri="{D42A27DB-BD31-4B8C-83A1-F6EECF244321}">
                <p14:modId xmlns:p14="http://schemas.microsoft.com/office/powerpoint/2010/main" val="74913383"/>
              </p:ext>
            </p:extLst>
          </p:nvPr>
        </p:nvGraphicFramePr>
        <p:xfrm>
          <a:off x="8472737" y="2469939"/>
          <a:ext cx="1296838" cy="1094207"/>
        </p:xfrm>
        <a:graphic>
          <a:graphicData uri="http://schemas.openxmlformats.org/presentationml/2006/ole">
            <mc:AlternateContent xmlns:mc="http://schemas.openxmlformats.org/markup-compatibility/2006">
              <mc:Choice xmlns:v="urn:schemas-microsoft-com:vml" Requires="v">
                <p:oleObj name="Acrobat Document" showAsIcon="1" r:id="rId10" imgW="914400" imgH="771525" progId="Acrobat.Document.DC">
                  <p:embed/>
                </p:oleObj>
              </mc:Choice>
              <mc:Fallback>
                <p:oleObj name="Acrobat Document" showAsIcon="1" r:id="rId10" imgW="914400" imgH="771525" progId="Acrobat.Document.DC">
                  <p:embed/>
                  <p:pic>
                    <p:nvPicPr>
                      <p:cNvPr id="4" name="Object 3">
                        <a:extLst>
                          <a:ext uri="{FF2B5EF4-FFF2-40B4-BE49-F238E27FC236}">
                            <a16:creationId xmlns:a16="http://schemas.microsoft.com/office/drawing/2014/main" id="{ECAE729F-A4A4-E288-BB50-A3109C0B5629}"/>
                          </a:ext>
                        </a:extLst>
                      </p:cNvPr>
                      <p:cNvPicPr/>
                      <p:nvPr/>
                    </p:nvPicPr>
                    <p:blipFill>
                      <a:blip r:embed="rId11"/>
                      <a:stretch>
                        <a:fillRect/>
                      </a:stretch>
                    </p:blipFill>
                    <p:spPr>
                      <a:xfrm>
                        <a:off x="8472737" y="2469939"/>
                        <a:ext cx="1296838" cy="1094207"/>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A21CB13E-3020-F66E-87F3-980924AA3414}"/>
              </a:ext>
            </a:extLst>
          </p:cNvPr>
          <p:cNvSpPr txBox="1"/>
          <p:nvPr/>
        </p:nvSpPr>
        <p:spPr>
          <a:xfrm>
            <a:off x="8008461" y="2976706"/>
            <a:ext cx="2170524" cy="461665"/>
          </a:xfrm>
          <a:prstGeom prst="rect">
            <a:avLst/>
          </a:prstGeom>
          <a:solidFill>
            <a:schemeClr val="bg1">
              <a:lumMod val="95000"/>
            </a:schemeClr>
          </a:solidFill>
        </p:spPr>
        <p:txBody>
          <a:bodyPr wrap="square" rtlCol="0">
            <a:spAutoFit/>
          </a:bodyPr>
          <a:lstStyle/>
          <a:p>
            <a:pPr algn="ctr"/>
            <a:r>
              <a:rPr lang="en-GB" sz="1200" dirty="0"/>
              <a:t>LLI slides from </a:t>
            </a:r>
          </a:p>
          <a:p>
            <a:pPr algn="ctr"/>
            <a:r>
              <a:rPr lang="en-GB" sz="1200" b="1" dirty="0"/>
              <a:t>7</a:t>
            </a:r>
            <a:r>
              <a:rPr lang="en-GB" sz="1200" b="1" baseline="30000" dirty="0"/>
              <a:t>th</a:t>
            </a:r>
            <a:r>
              <a:rPr lang="en-GB" sz="1200" b="1" dirty="0"/>
              <a:t> May briefing</a:t>
            </a:r>
          </a:p>
        </p:txBody>
      </p:sp>
      <p:graphicFrame>
        <p:nvGraphicFramePr>
          <p:cNvPr id="16" name="Object 15">
            <a:hlinkClick r:id="" action="ppaction://ole?verb=0"/>
            <a:extLst>
              <a:ext uri="{FF2B5EF4-FFF2-40B4-BE49-F238E27FC236}">
                <a16:creationId xmlns:a16="http://schemas.microsoft.com/office/drawing/2014/main" id="{FCB86ADF-B6D1-7994-C124-06FA226E1058}"/>
              </a:ext>
            </a:extLst>
          </p:cNvPr>
          <p:cNvGraphicFramePr>
            <a:graphicFrameLocks noChangeAspect="1"/>
          </p:cNvGraphicFramePr>
          <p:nvPr>
            <p:extLst>
              <p:ext uri="{D42A27DB-BD31-4B8C-83A1-F6EECF244321}">
                <p14:modId xmlns:p14="http://schemas.microsoft.com/office/powerpoint/2010/main" val="2047611153"/>
              </p:ext>
            </p:extLst>
          </p:nvPr>
        </p:nvGraphicFramePr>
        <p:xfrm>
          <a:off x="2561874" y="1614035"/>
          <a:ext cx="744747" cy="628380"/>
        </p:xfrm>
        <a:graphic>
          <a:graphicData uri="http://schemas.openxmlformats.org/presentationml/2006/ole">
            <mc:AlternateContent xmlns:mc="http://schemas.openxmlformats.org/markup-compatibility/2006">
              <mc:Choice xmlns:v="urn:schemas-microsoft-com:vml" Requires="v">
                <p:oleObj name="Presentation" showAsIcon="1" r:id="rId12" imgW="914400" imgH="771525" progId="PowerPoint.Show.12">
                  <p:embed/>
                </p:oleObj>
              </mc:Choice>
              <mc:Fallback>
                <p:oleObj name="Presentation" showAsIcon="1" r:id="rId12" imgW="914400" imgH="771525" progId="PowerPoint.Show.12">
                  <p:embed/>
                  <p:pic>
                    <p:nvPicPr>
                      <p:cNvPr id="16" name="Object 15">
                        <a:hlinkClick r:id="" action="ppaction://ole?verb=0"/>
                        <a:extLst>
                          <a:ext uri="{FF2B5EF4-FFF2-40B4-BE49-F238E27FC236}">
                            <a16:creationId xmlns:a16="http://schemas.microsoft.com/office/drawing/2014/main" id="{FCB86ADF-B6D1-7994-C124-06FA226E1058}"/>
                          </a:ext>
                        </a:extLst>
                      </p:cNvPr>
                      <p:cNvPicPr/>
                      <p:nvPr/>
                    </p:nvPicPr>
                    <p:blipFill>
                      <a:blip r:embed="rId13"/>
                      <a:stretch>
                        <a:fillRect/>
                      </a:stretch>
                    </p:blipFill>
                    <p:spPr>
                      <a:xfrm>
                        <a:off x="2561874" y="1614035"/>
                        <a:ext cx="744747" cy="628380"/>
                      </a:xfrm>
                      <a:prstGeom prst="rect">
                        <a:avLst/>
                      </a:prstGeom>
                    </p:spPr>
                  </p:pic>
                </p:oleObj>
              </mc:Fallback>
            </mc:AlternateContent>
          </a:graphicData>
        </a:graphic>
      </p:graphicFrame>
    </p:spTree>
    <p:extLst>
      <p:ext uri="{BB962C8B-B14F-4D97-AF65-F5344CB8AC3E}">
        <p14:creationId xmlns:p14="http://schemas.microsoft.com/office/powerpoint/2010/main" val="8498649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9cc1a6-e6c0-482f-9b7f-672dada319e5">
      <Terms xmlns="http://schemas.microsoft.com/office/infopath/2007/PartnerControls"/>
    </lcf76f155ced4ddcb4097134ff3c332f>
    <TaxCatchAll xmlns="df1a03cf-b34f-4175-b3d8-0105299cc7f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A0F2F033D37243916F9356D7DCEE31" ma:contentTypeVersion="17" ma:contentTypeDescription="Create a new document." ma:contentTypeScope="" ma:versionID="1c06b3a214b495a07c2fc63a77aa9295">
  <xsd:schema xmlns:xsd="http://www.w3.org/2001/XMLSchema" xmlns:xs="http://www.w3.org/2001/XMLSchema" xmlns:p="http://schemas.microsoft.com/office/2006/metadata/properties" xmlns:ns2="649cc1a6-e6c0-482f-9b7f-672dada319e5" xmlns:ns3="df1a03cf-b34f-4175-b3d8-0105299cc7fb" targetNamespace="http://schemas.microsoft.com/office/2006/metadata/properties" ma:root="true" ma:fieldsID="d99f8c5fc8dea489bc9459a6175aedc1" ns2:_="" ns3:_="">
    <xsd:import namespace="649cc1a6-e6c0-482f-9b7f-672dada319e5"/>
    <xsd:import namespace="df1a03cf-b34f-4175-b3d8-0105299cc7f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9cc1a6-e6c0-482f-9b7f-672dada319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34c0415-38fe-4f3a-8d47-4801c8d49f4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1a03cf-b34f-4175-b3d8-0105299cc7f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1bcd36b-49ed-4976-9562-a606f65c6df3}" ma:internalName="TaxCatchAll" ma:showField="CatchAllData" ma:web="df1a03cf-b34f-4175-b3d8-0105299cc7f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538965-BF71-4F97-8B81-6C289CC148BE}">
  <ds:schemaRefs>
    <ds:schemaRef ds:uri="http://schemas.microsoft.com/sharepoint/v3/contenttype/forms"/>
  </ds:schemaRefs>
</ds:datastoreItem>
</file>

<file path=customXml/itemProps2.xml><?xml version="1.0" encoding="utf-8"?>
<ds:datastoreItem xmlns:ds="http://schemas.openxmlformats.org/officeDocument/2006/customXml" ds:itemID="{D065D328-1A81-47B8-B2C8-A4D02CB1736C}">
  <ds:schemaRefs>
    <ds:schemaRef ds:uri="http://schemas.microsoft.com/office/2006/metadata/properties"/>
    <ds:schemaRef ds:uri="http://www.w3.org/2000/xmlns/"/>
    <ds:schemaRef ds:uri="649cc1a6-e6c0-482f-9b7f-672dada319e5"/>
    <ds:schemaRef ds:uri="http://schemas.microsoft.com/office/infopath/2007/PartnerControls"/>
    <ds:schemaRef ds:uri="df1a03cf-b34f-4175-b3d8-0105299cc7fb"/>
    <ds:schemaRef ds:uri="http://www.w3.org/2001/XMLSchema-instance"/>
  </ds:schemaRefs>
</ds:datastoreItem>
</file>

<file path=customXml/itemProps3.xml><?xml version="1.0" encoding="utf-8"?>
<ds:datastoreItem xmlns:ds="http://schemas.openxmlformats.org/officeDocument/2006/customXml" ds:itemID="{65B9A778-C3F4-4951-BEE9-43B524EB552D}">
  <ds:schemaRefs>
    <ds:schemaRef ds:uri="http://schemas.microsoft.com/office/2006/metadata/contentType"/>
    <ds:schemaRef ds:uri="http://schemas.microsoft.com/office/2006/metadata/properties/metaAttributes"/>
    <ds:schemaRef ds:uri="http://www.w3.org/2000/xmlns/"/>
    <ds:schemaRef ds:uri="http://www.w3.org/2001/XMLSchema"/>
    <ds:schemaRef ds:uri="649cc1a6-e6c0-482f-9b7f-672dada319e5"/>
    <ds:schemaRef ds:uri="df1a03cf-b34f-4175-b3d8-0105299cc7fb"/>
  </ds:schemaRefs>
</ds:datastoreItem>
</file>

<file path=docProps/app.xml><?xml version="1.0" encoding="utf-8"?>
<Properties xmlns="http://schemas.openxmlformats.org/officeDocument/2006/extended-properties" xmlns:vt="http://schemas.openxmlformats.org/officeDocument/2006/docPropsVTypes">
  <TotalTime>14195</TotalTime>
  <Words>6381</Words>
  <Application>Microsoft Office PowerPoint</Application>
  <PresentationFormat>Widescreen</PresentationFormat>
  <Paragraphs>693</Paragraphs>
  <Slides>24</Slides>
  <Notes>0</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Office Theme</vt:lpstr>
      <vt:lpstr>3_Office Theme</vt:lpstr>
      <vt:lpstr>Iran/USA/Israel Conflict CAT Response Overview</vt:lpstr>
      <vt:lpstr>Market Update 7 </vt:lpstr>
      <vt:lpstr>Sector Updates</vt:lpstr>
      <vt:lpstr>PowerPoint Presentation</vt:lpstr>
      <vt:lpstr>PowerPoint Presentation</vt:lpstr>
      <vt:lpstr>PowerPoint Presentation</vt:lpstr>
      <vt:lpstr>PowerPoint Presentation</vt:lpstr>
      <vt:lpstr>Briefings</vt:lpstr>
      <vt:lpstr>PowerPoint Presentation</vt:lpstr>
      <vt:lpstr>PowerPoint Presentation</vt:lpstr>
      <vt:lpstr>Past meetings,  communications and  guidance</vt:lpstr>
      <vt:lpstr>PowerPoint Presentation</vt:lpstr>
      <vt:lpstr>PowerPoint Presentation</vt:lpstr>
      <vt:lpstr>Market Update 1</vt:lpstr>
      <vt:lpstr>Market Update 2</vt:lpstr>
      <vt:lpstr>Market Update 3</vt:lpstr>
      <vt:lpstr>Market Update 4 </vt:lpstr>
      <vt:lpstr>Market Update 5 </vt:lpstr>
      <vt:lpstr>Market Update 6 </vt:lpstr>
      <vt:lpstr>Market Update 7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Iran/USA/Israel Conflict CAT Response Overview</dc:title>
  <dc:creator>Sebastian Rolf</dc:creator>
  <cp:lastModifiedBy>Sebastian Rolf</cp:lastModifiedBy>
  <cp:revision>3</cp:revision>
  <dcterms:created xsi:type="dcterms:W3CDTF">2025-02-13T13:11:56Z</dcterms:created>
  <dcterms:modified xsi:type="dcterms:W3CDTF">2026-05-13T16:09:43Z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0x0101005DA0F2F033D37243916F9356D7DCEE31</vt:lpwstr>
  </property>
  <property fmtid="{D5CDD505-2E9C-101B-9397-08002B2CF9AE}" pid="3" name="MediaServiceImageTags">
    <vt:lpwstr/>
  </property>
</Properties>
</file>