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7" r:id="rId5"/>
  </p:sldMasterIdLst>
  <p:notesMasterIdLst>
    <p:notesMasterId r:id="rId18"/>
  </p:notesMasterIdLst>
  <p:sldIdLst>
    <p:sldId id="317" r:id="rId6"/>
    <p:sldId id="372" r:id="rId7"/>
    <p:sldId id="373" r:id="rId8"/>
    <p:sldId id="378" r:id="rId9"/>
    <p:sldId id="377" r:id="rId10"/>
    <p:sldId id="379" r:id="rId11"/>
    <p:sldId id="376" r:id="rId12"/>
    <p:sldId id="380" r:id="rId13"/>
    <p:sldId id="382" r:id="rId14"/>
    <p:sldId id="375" r:id="rId15"/>
    <p:sldId id="381" r:id="rId16"/>
    <p:sldId id="393" r:id="rId1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4">
          <p15:clr>
            <a:srgbClr val="A4A3A4"/>
          </p15:clr>
        </p15:guide>
        <p15:guide id="2" pos="4550">
          <p15:clr>
            <a:srgbClr val="A4A3A4"/>
          </p15:clr>
        </p15:guide>
        <p15:guide id="3" orient="horz" pos="995">
          <p15:clr>
            <a:srgbClr val="A4A3A4"/>
          </p15:clr>
        </p15:guide>
        <p15:guide id="4" pos="5759">
          <p15:clr>
            <a:srgbClr val="A4A3A4"/>
          </p15:clr>
        </p15:guide>
        <p15:guide id="5" orient="horz" pos="3041">
          <p15:clr>
            <a:srgbClr val="A4A3A4"/>
          </p15:clr>
        </p15:guide>
        <p15:guide id="6" orient="horz" pos="259">
          <p15:clr>
            <a:srgbClr val="A4A3A4"/>
          </p15:clr>
        </p15:guide>
        <p15:guide id="7" pos="5441">
          <p15:clr>
            <a:srgbClr val="A4A3A4"/>
          </p15:clr>
        </p15:guide>
        <p15:guide id="8" pos="4246">
          <p15:clr>
            <a:srgbClr val="A4A3A4"/>
          </p15:clr>
        </p15:guide>
        <p15:guide id="9" orient="horz" pos="894">
          <p15:clr>
            <a:srgbClr val="A4A3A4"/>
          </p15:clr>
        </p15:guide>
        <p15:guide id="10" pos="2188">
          <p15:clr>
            <a:srgbClr val="A4A3A4"/>
          </p15:clr>
        </p15:guide>
        <p15:guide id="11" pos="873">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6B24"/>
    <a:srgbClr val="C5143D"/>
    <a:srgbClr val="6E7C7C"/>
    <a:srgbClr val="373935"/>
    <a:srgbClr val="522A33"/>
    <a:srgbClr val="7E3E44"/>
    <a:srgbClr val="E9E1E2"/>
    <a:srgbClr val="A7C0D0"/>
    <a:srgbClr val="172334"/>
    <a:srgbClr val="18335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F4828A-2713-49F0-9079-F6E9E13E7DD6}" v="3" dt="2026-04-14T09:47:54.004"/>
  </p1510:revLst>
</p1510:revInfo>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364" autoAdjust="0"/>
  </p:normalViewPr>
  <p:slideViewPr>
    <p:cSldViewPr snapToGrid="0">
      <p:cViewPr varScale="1">
        <p:scale>
          <a:sx n="131" d="100"/>
          <a:sy n="131" d="100"/>
        </p:scale>
        <p:origin x="966" y="336"/>
      </p:cViewPr>
      <p:guideLst>
        <p:guide orient="horz" pos="3074"/>
        <p:guide pos="4550"/>
        <p:guide orient="horz" pos="995"/>
        <p:guide pos="5759"/>
        <p:guide orient="horz" pos="3041"/>
        <p:guide orient="horz" pos="259"/>
        <p:guide pos="5441"/>
        <p:guide pos="4246"/>
        <p:guide orient="horz" pos="894"/>
        <p:guide pos="2188"/>
        <p:guide pos="873"/>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notesMaster" Target="notesMasters/notesMaster1.xml" Id="rId18" /><Relationship Type="http://schemas.openxmlformats.org/officeDocument/2006/relationships/customXml" Target="../customXml/item3.xml" Id="rId3" /><Relationship Type="http://schemas.openxmlformats.org/officeDocument/2006/relationships/theme" Target="theme/theme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customXml" Target="../customXml/item2.xml" Id="rId2" /><Relationship Type="http://schemas.openxmlformats.org/officeDocument/2006/relationships/slide" Target="slides/slide11.xml" Id="rId16" /><Relationship Type="http://schemas.openxmlformats.org/officeDocument/2006/relationships/viewProps" Target="viewProps.xml" Id="rId20" /><Relationship Type="http://schemas.openxmlformats.org/officeDocument/2006/relationships/customXml" Target="../customXml/item1.xml" Id="rId1" /><Relationship Type="http://schemas.openxmlformats.org/officeDocument/2006/relationships/slide" Target="slides/slide1.xml" Id="rId6" /><Relationship Type="http://schemas.openxmlformats.org/officeDocument/2006/relationships/slide" Target="slides/slide6.xml" Id="rId11" /><Relationship Type="http://schemas.microsoft.com/office/2015/10/relationships/revisionInfo" Target="revisionInfo.xml" Id="rId24" /><Relationship Type="http://schemas.openxmlformats.org/officeDocument/2006/relationships/slideMaster" Target="slideMasters/slideMaster2.xml" Id="rId5" /><Relationship Type="http://schemas.openxmlformats.org/officeDocument/2006/relationships/slide" Target="slides/slide10.xml" Id="rId15" /><Relationship Type="http://schemas.openxmlformats.org/officeDocument/2006/relationships/slide" Target="slides/slide5.xml" Id="rId10" /><Relationship Type="http://schemas.openxmlformats.org/officeDocument/2006/relationships/presProps" Target="presProps.xml" Id="rId19" /><Relationship Type="http://schemas.openxmlformats.org/officeDocument/2006/relationships/slideMaster" Target="slideMasters/slideMaster1.xml" Id="rId4"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tableStyles" Target="tableStyles.xml" Id="rId22"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07EED5-8C33-4545-8B63-C4322A7E32A0}" type="datetimeFigureOut">
              <a:rPr lang="en-US" smtClean="0"/>
              <a:t>4/14/2026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B1DD6B-D1EF-EC4C-8F93-5F34C02F5587}" type="slidenum">
              <a:rPr lang="en-US" smtClean="0"/>
              <a:t>‹#›</a:t>
            </a:fld>
            <a:endParaRPr lang="en-US"/>
          </a:p>
        </p:txBody>
      </p:sp>
    </p:spTree>
    <p:extLst>
      <p:ext uri="{BB962C8B-B14F-4D97-AF65-F5344CB8AC3E}">
        <p14:creationId xmlns:p14="http://schemas.microsoft.com/office/powerpoint/2010/main" val="1699787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B1DD6B-D1EF-EC4C-8F93-5F34C02F5587}" type="slidenum">
              <a:rPr lang="en-US" smtClean="0"/>
              <a:t>1</a:t>
            </a:fld>
            <a:endParaRPr lang="en-US"/>
          </a:p>
        </p:txBody>
      </p:sp>
    </p:spTree>
    <p:extLst>
      <p:ext uri="{BB962C8B-B14F-4D97-AF65-F5344CB8AC3E}">
        <p14:creationId xmlns:p14="http://schemas.microsoft.com/office/powerpoint/2010/main" val="1745382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ANGUS</a:t>
            </a:r>
          </a:p>
        </p:txBody>
      </p:sp>
      <p:sp>
        <p:nvSpPr>
          <p:cNvPr id="4" name="Slide Number Placeholder 3"/>
          <p:cNvSpPr>
            <a:spLocks noGrp="1"/>
          </p:cNvSpPr>
          <p:nvPr>
            <p:ph type="sldNum" sz="quarter" idx="5"/>
          </p:nvPr>
        </p:nvSpPr>
        <p:spPr/>
        <p:txBody>
          <a:bodyPr/>
          <a:lstStyle/>
          <a:p>
            <a:fld id="{0DB1DD6B-D1EF-EC4C-8F93-5F34C02F5587}" type="slidenum">
              <a:rPr lang="en-US" smtClean="0"/>
              <a:t>2</a:t>
            </a:fld>
            <a:endParaRPr lang="en-US"/>
          </a:p>
        </p:txBody>
      </p:sp>
    </p:spTree>
    <p:extLst>
      <p:ext uri="{BB962C8B-B14F-4D97-AF65-F5344CB8AC3E}">
        <p14:creationId xmlns:p14="http://schemas.microsoft.com/office/powerpoint/2010/main" val="2955992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ANGUS</a:t>
            </a:r>
          </a:p>
        </p:txBody>
      </p:sp>
      <p:sp>
        <p:nvSpPr>
          <p:cNvPr id="4" name="Slide Number Placeholder 3"/>
          <p:cNvSpPr>
            <a:spLocks noGrp="1"/>
          </p:cNvSpPr>
          <p:nvPr>
            <p:ph type="sldNum" sz="quarter" idx="5"/>
          </p:nvPr>
        </p:nvSpPr>
        <p:spPr/>
        <p:txBody>
          <a:bodyPr/>
          <a:lstStyle/>
          <a:p>
            <a:fld id="{0DB1DD6B-D1EF-EC4C-8F93-5F34C02F5587}" type="slidenum">
              <a:rPr lang="en-US" smtClean="0"/>
              <a:t>3</a:t>
            </a:fld>
            <a:endParaRPr lang="en-US"/>
          </a:p>
        </p:txBody>
      </p:sp>
    </p:spTree>
    <p:extLst>
      <p:ext uri="{BB962C8B-B14F-4D97-AF65-F5344CB8AC3E}">
        <p14:creationId xmlns:p14="http://schemas.microsoft.com/office/powerpoint/2010/main" val="645705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ANGUS</a:t>
            </a:r>
          </a:p>
        </p:txBody>
      </p:sp>
      <p:sp>
        <p:nvSpPr>
          <p:cNvPr id="4" name="Slide Number Placeholder 3"/>
          <p:cNvSpPr>
            <a:spLocks noGrp="1"/>
          </p:cNvSpPr>
          <p:nvPr>
            <p:ph type="sldNum" sz="quarter" idx="5"/>
          </p:nvPr>
        </p:nvSpPr>
        <p:spPr/>
        <p:txBody>
          <a:bodyPr/>
          <a:lstStyle/>
          <a:p>
            <a:fld id="{0DB1DD6B-D1EF-EC4C-8F93-5F34C02F5587}" type="slidenum">
              <a:rPr lang="en-US" smtClean="0"/>
              <a:t>4</a:t>
            </a:fld>
            <a:endParaRPr lang="en-US"/>
          </a:p>
        </p:txBody>
      </p:sp>
    </p:spTree>
    <p:extLst>
      <p:ext uri="{BB962C8B-B14F-4D97-AF65-F5344CB8AC3E}">
        <p14:creationId xmlns:p14="http://schemas.microsoft.com/office/powerpoint/2010/main" val="3011284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ANGUS</a:t>
            </a:r>
          </a:p>
        </p:txBody>
      </p:sp>
      <p:sp>
        <p:nvSpPr>
          <p:cNvPr id="4" name="Slide Number Placeholder 3"/>
          <p:cNvSpPr>
            <a:spLocks noGrp="1"/>
          </p:cNvSpPr>
          <p:nvPr>
            <p:ph type="sldNum" sz="quarter" idx="5"/>
          </p:nvPr>
        </p:nvSpPr>
        <p:spPr/>
        <p:txBody>
          <a:bodyPr/>
          <a:lstStyle/>
          <a:p>
            <a:fld id="{0DB1DD6B-D1EF-EC4C-8F93-5F34C02F5587}" type="slidenum">
              <a:rPr lang="en-US" smtClean="0"/>
              <a:t>5</a:t>
            </a:fld>
            <a:endParaRPr lang="en-US"/>
          </a:p>
        </p:txBody>
      </p:sp>
    </p:spTree>
    <p:extLst>
      <p:ext uri="{BB962C8B-B14F-4D97-AF65-F5344CB8AC3E}">
        <p14:creationId xmlns:p14="http://schemas.microsoft.com/office/powerpoint/2010/main" val="2341436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ANGUS</a:t>
            </a:r>
          </a:p>
        </p:txBody>
      </p:sp>
      <p:sp>
        <p:nvSpPr>
          <p:cNvPr id="4" name="Slide Number Placeholder 3"/>
          <p:cNvSpPr>
            <a:spLocks noGrp="1"/>
          </p:cNvSpPr>
          <p:nvPr>
            <p:ph type="sldNum" sz="quarter" idx="5"/>
          </p:nvPr>
        </p:nvSpPr>
        <p:spPr/>
        <p:txBody>
          <a:bodyPr/>
          <a:lstStyle/>
          <a:p>
            <a:fld id="{0DB1DD6B-D1EF-EC4C-8F93-5F34C02F5587}" type="slidenum">
              <a:rPr lang="en-US" smtClean="0"/>
              <a:t>7</a:t>
            </a:fld>
            <a:endParaRPr lang="en-US"/>
          </a:p>
        </p:txBody>
      </p:sp>
    </p:spTree>
    <p:extLst>
      <p:ext uri="{BB962C8B-B14F-4D97-AF65-F5344CB8AC3E}">
        <p14:creationId xmlns:p14="http://schemas.microsoft.com/office/powerpoint/2010/main" val="1287512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ANGUS</a:t>
            </a:r>
          </a:p>
        </p:txBody>
      </p:sp>
      <p:sp>
        <p:nvSpPr>
          <p:cNvPr id="4" name="Slide Number Placeholder 3"/>
          <p:cNvSpPr>
            <a:spLocks noGrp="1"/>
          </p:cNvSpPr>
          <p:nvPr>
            <p:ph type="sldNum" sz="quarter" idx="5"/>
          </p:nvPr>
        </p:nvSpPr>
        <p:spPr/>
        <p:txBody>
          <a:bodyPr/>
          <a:lstStyle/>
          <a:p>
            <a:fld id="{0DB1DD6B-D1EF-EC4C-8F93-5F34C02F5587}" type="slidenum">
              <a:rPr lang="en-US" smtClean="0"/>
              <a:t>10</a:t>
            </a:fld>
            <a:endParaRPr lang="en-US"/>
          </a:p>
        </p:txBody>
      </p:sp>
    </p:spTree>
    <p:extLst>
      <p:ext uri="{BB962C8B-B14F-4D97-AF65-F5344CB8AC3E}">
        <p14:creationId xmlns:p14="http://schemas.microsoft.com/office/powerpoint/2010/main" val="40600029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rgbClr val="3739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4901" y="2307256"/>
            <a:ext cx="8229600" cy="857250"/>
          </a:xfrm>
        </p:spPr>
        <p:txBody>
          <a:bodyPr/>
          <a:lstStyle>
            <a:lvl1pPr>
              <a:lnSpc>
                <a:spcPct val="80000"/>
              </a:lnSpc>
              <a:defRPr sz="6000">
                <a:solidFill>
                  <a:srgbClr val="6E7C7C"/>
                </a:solidFill>
              </a:defRPr>
            </a:lvl1pPr>
          </a:lstStyle>
          <a:p>
            <a:r>
              <a:rPr lang="en-GB"/>
              <a:t>Staff</a:t>
            </a:r>
            <a:br>
              <a:rPr lang="en-GB"/>
            </a:br>
            <a:r>
              <a:rPr lang="en-GB"/>
              <a:t>Forum</a:t>
            </a:r>
            <a:endParaRPr lang="en-US"/>
          </a:p>
        </p:txBody>
      </p:sp>
      <p:sp>
        <p:nvSpPr>
          <p:cNvPr id="4" name="Text Placeholder 8"/>
          <p:cNvSpPr>
            <a:spLocks noGrp="1"/>
          </p:cNvSpPr>
          <p:nvPr>
            <p:ph type="body" sz="quarter" idx="10" hasCustomPrompt="1"/>
          </p:nvPr>
        </p:nvSpPr>
        <p:spPr>
          <a:xfrm>
            <a:off x="303746" y="410676"/>
            <a:ext cx="4175890" cy="680979"/>
          </a:xfrm>
        </p:spPr>
        <p:txBody>
          <a:bodyPr>
            <a:noAutofit/>
          </a:bodyPr>
          <a:lstStyle>
            <a:lvl1pPr marL="0" indent="0" algn="l" rtl="0">
              <a:buNone/>
              <a:defRPr lang="en-GB" sz="1800" b="0" i="0" u="none" strike="noStrike" kern="1200" spc="0" baseline="0" smtClean="0">
                <a:solidFill>
                  <a:srgbClr val="6E7C7C"/>
                </a:solidFill>
                <a:cs typeface="Gotham Book"/>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rtl="0"/>
            <a:r>
              <a:rPr lang="en-GB" sz="2200" b="0" i="0" u="none" strike="noStrike" kern="1200" spc="0" baseline="30000">
                <a:solidFill>
                  <a:srgbClr val="6E7C7C"/>
                </a:solidFill>
                <a:latin typeface="+mn-lt"/>
                <a:ea typeface="+mn-ea"/>
                <a:cs typeface="Gotham Book"/>
              </a:rPr>
              <a:t>Facilitating a better future</a:t>
            </a:r>
            <a:endParaRPr lang="en-US"/>
          </a:p>
        </p:txBody>
      </p:sp>
      <p:sp>
        <p:nvSpPr>
          <p:cNvPr id="5" name="Text Placeholder 15"/>
          <p:cNvSpPr>
            <a:spLocks noGrp="1"/>
          </p:cNvSpPr>
          <p:nvPr>
            <p:ph type="body" sz="quarter" idx="12" hasCustomPrompt="1"/>
          </p:nvPr>
        </p:nvSpPr>
        <p:spPr>
          <a:xfrm>
            <a:off x="303746" y="4091133"/>
            <a:ext cx="2552362" cy="447675"/>
          </a:xfrm>
        </p:spPr>
        <p:txBody>
          <a:bodyPr>
            <a:noAutofit/>
          </a:bodyPr>
          <a:lstStyle>
            <a:lvl1pPr marL="0" indent="0" algn="l">
              <a:buNone/>
              <a:defRPr sz="2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June 2020</a:t>
            </a:r>
            <a:endParaRPr lang="en-US"/>
          </a:p>
        </p:txBody>
      </p:sp>
      <p:pic>
        <p:nvPicPr>
          <p:cNvPr id="7" name="Picture 6"/>
          <p:cNvPicPr>
            <a:picLocks noChangeAspect="1"/>
          </p:cNvPicPr>
          <p:nvPr userDrawn="1"/>
        </p:nvPicPr>
        <p:blipFill>
          <a:blip r:embed="rId2"/>
          <a:stretch>
            <a:fillRect/>
          </a:stretch>
        </p:blipFill>
        <p:spPr>
          <a:xfrm>
            <a:off x="6024515" y="439881"/>
            <a:ext cx="2613073" cy="864000"/>
          </a:xfrm>
          <a:prstGeom prst="rect">
            <a:avLst/>
          </a:prstGeom>
        </p:spPr>
      </p:pic>
    </p:spTree>
    <p:extLst>
      <p:ext uri="{BB962C8B-B14F-4D97-AF65-F5344CB8AC3E}">
        <p14:creationId xmlns:p14="http://schemas.microsoft.com/office/powerpoint/2010/main" val="4259312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number slide">
    <p:spTree>
      <p:nvGrpSpPr>
        <p:cNvPr id="1" name=""/>
        <p:cNvGrpSpPr/>
        <p:nvPr/>
      </p:nvGrpSpPr>
      <p:grpSpPr>
        <a:xfrm>
          <a:off x="0" y="0"/>
          <a:ext cx="0" cy="0"/>
          <a:chOff x="0" y="0"/>
          <a:chExt cx="0" cy="0"/>
        </a:xfrm>
      </p:grpSpPr>
      <p:sp>
        <p:nvSpPr>
          <p:cNvPr id="9" name="Rectangle 8"/>
          <p:cNvSpPr/>
          <p:nvPr userDrawn="1"/>
        </p:nvSpPr>
        <p:spPr>
          <a:xfrm>
            <a:off x="-1" y="0"/>
            <a:ext cx="9409546" cy="4509818"/>
          </a:xfrm>
          <a:prstGeom prst="rect">
            <a:avLst/>
          </a:prstGeom>
          <a:solidFill>
            <a:srgbClr val="6E7C7C">
              <a:alpha val="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2"/>
          <a:stretch>
            <a:fillRect/>
          </a:stretch>
        </p:blipFill>
        <p:spPr>
          <a:xfrm>
            <a:off x="7780152" y="4574777"/>
            <a:ext cx="1094118" cy="360000"/>
          </a:xfrm>
          <a:prstGeom prst="rect">
            <a:avLst/>
          </a:prstGeom>
        </p:spPr>
      </p:pic>
      <p:sp>
        <p:nvSpPr>
          <p:cNvPr id="15"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3" name="Content Placeholder 2"/>
          <p:cNvSpPr>
            <a:spLocks noGrp="1"/>
          </p:cNvSpPr>
          <p:nvPr>
            <p:ph idx="1" hasCustomPrompt="1"/>
          </p:nvPr>
        </p:nvSpPr>
        <p:spPr>
          <a:xfrm>
            <a:off x="333948" y="1063229"/>
            <a:ext cx="8229600" cy="2597816"/>
          </a:xfrm>
        </p:spPr>
        <p:txBody>
          <a:bodyPr>
            <a:normAutofit/>
          </a:bodyPr>
          <a:lstStyle>
            <a:lvl1pPr marL="0" indent="0" algn="ctr">
              <a:buNone/>
              <a:defRPr sz="16600" b="1" baseline="0">
                <a:solidFill>
                  <a:srgbClr val="C5143D"/>
                </a:solidFill>
              </a:defRPr>
            </a:lvl1pPr>
            <a:lvl2pPr marL="457200" indent="0">
              <a:buNone/>
              <a:defRPr sz="1400"/>
            </a:lvl2pPr>
            <a:lvl3pPr marL="914400" indent="0">
              <a:buNone/>
              <a:defRPr sz="1200"/>
            </a:lvl3pPr>
          </a:lstStyle>
          <a:p>
            <a:pPr lvl="0"/>
            <a:r>
              <a:rPr lang="en-GB"/>
              <a:t>3,327</a:t>
            </a:r>
          </a:p>
        </p:txBody>
      </p:sp>
      <p:sp>
        <p:nvSpPr>
          <p:cNvPr id="5" name="Text Placeholder 4"/>
          <p:cNvSpPr>
            <a:spLocks noGrp="1"/>
          </p:cNvSpPr>
          <p:nvPr>
            <p:ph type="body" sz="quarter" idx="10" hasCustomPrompt="1"/>
          </p:nvPr>
        </p:nvSpPr>
        <p:spPr>
          <a:xfrm>
            <a:off x="333948" y="3881662"/>
            <a:ext cx="8229600" cy="628156"/>
          </a:xfrm>
        </p:spPr>
        <p:txBody>
          <a:bodyPr/>
          <a:lstStyle>
            <a:lvl1pPr marL="0" indent="0" algn="ctr">
              <a:buNone/>
              <a:defRPr sz="1200"/>
            </a:lvl1pPr>
          </a:lstStyle>
          <a:p>
            <a:r>
              <a:rPr lang="en-GB" sz="1200"/>
              <a:t>Use this slide to insert a key statistic, for example a big number, and add </a:t>
            </a:r>
            <a:br>
              <a:rPr lang="en-GB" sz="1200"/>
            </a:br>
            <a:r>
              <a:rPr lang="en-GB" sz="1200"/>
              <a:t>a small amount of supporting text here to give context. </a:t>
            </a:r>
          </a:p>
        </p:txBody>
      </p:sp>
      <p:sp>
        <p:nvSpPr>
          <p:cNvPr id="10" name="TextBox 9">
            <a:extLst>
              <a:ext uri="{FF2B5EF4-FFF2-40B4-BE49-F238E27FC236}">
                <a16:creationId xmlns:a16="http://schemas.microsoft.com/office/drawing/2014/main" id="{33EE7D68-EB1E-4C8D-8E91-5FE6AC903BAC}"/>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7" name="Title 1"/>
          <p:cNvSpPr>
            <a:spLocks noGrp="1"/>
          </p:cNvSpPr>
          <p:nvPr>
            <p:ph type="title"/>
          </p:nvPr>
        </p:nvSpPr>
        <p:spPr>
          <a:xfrm>
            <a:off x="235533" y="115262"/>
            <a:ext cx="8229600" cy="857250"/>
          </a:xfrm>
        </p:spPr>
        <p:txBody>
          <a:bodyPr/>
          <a:lstStyle>
            <a:lvl1pPr algn="ctr">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741877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ig number slide">
    <p:spTree>
      <p:nvGrpSpPr>
        <p:cNvPr id="1" name=""/>
        <p:cNvGrpSpPr/>
        <p:nvPr/>
      </p:nvGrpSpPr>
      <p:grpSpPr>
        <a:xfrm>
          <a:off x="0" y="0"/>
          <a:ext cx="0" cy="0"/>
          <a:chOff x="0" y="0"/>
          <a:chExt cx="0" cy="0"/>
        </a:xfrm>
      </p:grpSpPr>
      <p:sp>
        <p:nvSpPr>
          <p:cNvPr id="9" name="Rectangle 8"/>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2"/>
          <a:stretch>
            <a:fillRect/>
          </a:stretch>
        </p:blipFill>
        <p:spPr>
          <a:xfrm>
            <a:off x="7780152" y="4574777"/>
            <a:ext cx="1094118" cy="360000"/>
          </a:xfrm>
          <a:prstGeom prst="rect">
            <a:avLst/>
          </a:prstGeom>
        </p:spPr>
      </p:pic>
      <p:sp>
        <p:nvSpPr>
          <p:cNvPr id="15"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3" name="Content Placeholder 2"/>
          <p:cNvSpPr>
            <a:spLocks noGrp="1"/>
          </p:cNvSpPr>
          <p:nvPr>
            <p:ph idx="1" hasCustomPrompt="1"/>
          </p:nvPr>
        </p:nvSpPr>
        <p:spPr>
          <a:xfrm>
            <a:off x="333948" y="1063229"/>
            <a:ext cx="8229600" cy="2597816"/>
          </a:xfrm>
        </p:spPr>
        <p:txBody>
          <a:bodyPr>
            <a:normAutofit/>
          </a:bodyPr>
          <a:lstStyle>
            <a:lvl1pPr marL="0" indent="0" algn="ctr">
              <a:buNone/>
              <a:defRPr sz="16600" b="1" baseline="0">
                <a:solidFill>
                  <a:schemeClr val="bg2"/>
                </a:solidFill>
              </a:defRPr>
            </a:lvl1pPr>
            <a:lvl2pPr marL="457200" indent="0">
              <a:buNone/>
              <a:defRPr sz="1400"/>
            </a:lvl2pPr>
            <a:lvl3pPr marL="914400" indent="0">
              <a:buNone/>
              <a:defRPr sz="1200"/>
            </a:lvl3pPr>
          </a:lstStyle>
          <a:p>
            <a:pPr lvl="0"/>
            <a:r>
              <a:rPr lang="en-GB"/>
              <a:t>3,327</a:t>
            </a:r>
          </a:p>
        </p:txBody>
      </p:sp>
      <p:sp>
        <p:nvSpPr>
          <p:cNvPr id="5" name="Text Placeholder 4"/>
          <p:cNvSpPr>
            <a:spLocks noGrp="1"/>
          </p:cNvSpPr>
          <p:nvPr>
            <p:ph type="body" sz="quarter" idx="10" hasCustomPrompt="1"/>
          </p:nvPr>
        </p:nvSpPr>
        <p:spPr>
          <a:xfrm>
            <a:off x="333948" y="3881662"/>
            <a:ext cx="8229600" cy="628156"/>
          </a:xfrm>
        </p:spPr>
        <p:txBody>
          <a:bodyPr/>
          <a:lstStyle>
            <a:lvl1pPr marL="0" indent="0" algn="ctr">
              <a:buNone/>
              <a:defRPr sz="1200">
                <a:solidFill>
                  <a:schemeClr val="bg1"/>
                </a:solidFill>
              </a:defRPr>
            </a:lvl1pPr>
          </a:lstStyle>
          <a:p>
            <a:r>
              <a:rPr lang="en-GB" sz="1200"/>
              <a:t>Use this slide to insert a key statistic, for example a big number, and add </a:t>
            </a:r>
            <a:br>
              <a:rPr lang="en-GB" sz="1200"/>
            </a:br>
            <a:r>
              <a:rPr lang="en-GB" sz="1200"/>
              <a:t>a small amount of supporting text here to give context. </a:t>
            </a:r>
          </a:p>
        </p:txBody>
      </p:sp>
      <p:sp>
        <p:nvSpPr>
          <p:cNvPr id="10" name="TextBox 9">
            <a:extLst>
              <a:ext uri="{FF2B5EF4-FFF2-40B4-BE49-F238E27FC236}">
                <a16:creationId xmlns:a16="http://schemas.microsoft.com/office/drawing/2014/main" id="{33EE7D68-EB1E-4C8D-8E91-5FE6AC903BAC}"/>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7" name="Title 1"/>
          <p:cNvSpPr>
            <a:spLocks noGrp="1"/>
          </p:cNvSpPr>
          <p:nvPr>
            <p:ph type="title"/>
          </p:nvPr>
        </p:nvSpPr>
        <p:spPr>
          <a:xfrm>
            <a:off x="235533" y="115262"/>
            <a:ext cx="8229600" cy="857250"/>
          </a:xfrm>
        </p:spPr>
        <p:txBody>
          <a:bodyPr/>
          <a:lstStyle>
            <a:lvl1pPr algn="ctr">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2150021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pact statement slide _ white">
    <p:spTree>
      <p:nvGrpSpPr>
        <p:cNvPr id="1" name=""/>
        <p:cNvGrpSpPr/>
        <p:nvPr/>
      </p:nvGrpSpPr>
      <p:grpSpPr>
        <a:xfrm>
          <a:off x="0" y="0"/>
          <a:ext cx="0" cy="0"/>
          <a:chOff x="0" y="0"/>
          <a:chExt cx="0" cy="0"/>
        </a:xfrm>
      </p:grpSpPr>
      <p:sp>
        <p:nvSpPr>
          <p:cNvPr id="18" name="Rectangle 17"/>
          <p:cNvSpPr/>
          <p:nvPr userDrawn="1"/>
        </p:nvSpPr>
        <p:spPr>
          <a:xfrm>
            <a:off x="-1" y="0"/>
            <a:ext cx="9144001"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33948" y="438518"/>
            <a:ext cx="8229600" cy="2733593"/>
          </a:xfrm>
        </p:spPr>
        <p:txBody>
          <a:bodyPr/>
          <a:lstStyle>
            <a:lvl1pPr algn="ctr">
              <a:lnSpc>
                <a:spcPct val="90000"/>
              </a:lnSpc>
              <a:defRPr sz="4000" baseline="0">
                <a:solidFill>
                  <a:srgbClr val="C5143D"/>
                </a:solidFill>
              </a:defRPr>
            </a:lvl1pPr>
          </a:lstStyle>
          <a:p>
            <a:r>
              <a:rPr lang="en-GB"/>
              <a:t>Grab attention with an</a:t>
            </a:r>
            <a:br>
              <a:rPr lang="en-GB"/>
            </a:br>
            <a:r>
              <a:rPr lang="en-GB"/>
              <a:t>impactful statement here </a:t>
            </a:r>
            <a:endParaRPr lang="en-US"/>
          </a:p>
        </p:txBody>
      </p:sp>
      <p:sp>
        <p:nvSpPr>
          <p:cNvPr id="3" name="Content Placeholder 2"/>
          <p:cNvSpPr>
            <a:spLocks noGrp="1"/>
          </p:cNvSpPr>
          <p:nvPr>
            <p:ph idx="1" hasCustomPrompt="1"/>
          </p:nvPr>
        </p:nvSpPr>
        <p:spPr>
          <a:xfrm>
            <a:off x="333948" y="3350264"/>
            <a:ext cx="8229600" cy="1159554"/>
          </a:xfrm>
        </p:spPr>
        <p:txBody>
          <a:bodyPr>
            <a:normAutofit/>
          </a:bodyPr>
          <a:lstStyle>
            <a:lvl1pPr marL="0" indent="0" algn="ctr">
              <a:buNone/>
              <a:defRPr sz="1400" b="0" baseline="0">
                <a:solidFill>
                  <a:schemeClr val="tx1"/>
                </a:solidFill>
              </a:defRPr>
            </a:lvl1pPr>
            <a:lvl2pPr marL="457200" indent="0">
              <a:buNone/>
              <a:defRPr sz="1400"/>
            </a:lvl2pPr>
            <a:lvl3pPr marL="914400" indent="0">
              <a:buNone/>
              <a:defRPr sz="1200"/>
            </a:lvl3pPr>
          </a:lstStyle>
          <a:p>
            <a:pPr lvl="0"/>
            <a:r>
              <a:rPr lang="en-GB"/>
              <a:t>Add further detail here, but only if needed</a:t>
            </a:r>
          </a:p>
        </p:txBody>
      </p:sp>
      <p:pic>
        <p:nvPicPr>
          <p:cNvPr id="11" name="Picture 10"/>
          <p:cNvPicPr>
            <a:picLocks noChangeAspect="1"/>
          </p:cNvPicPr>
          <p:nvPr userDrawn="1"/>
        </p:nvPicPr>
        <p:blipFill>
          <a:blip r:embed="rId2"/>
          <a:stretch>
            <a:fillRect/>
          </a:stretch>
        </p:blipFill>
        <p:spPr>
          <a:xfrm>
            <a:off x="7780152" y="4574777"/>
            <a:ext cx="1094118" cy="360000"/>
          </a:xfrm>
          <a:prstGeom prst="rect">
            <a:avLst/>
          </a:prstGeom>
        </p:spPr>
      </p:pic>
      <p:sp>
        <p:nvSpPr>
          <p:cNvPr id="8" name="TextBox 7">
            <a:extLst>
              <a:ext uri="{FF2B5EF4-FFF2-40B4-BE49-F238E27FC236}">
                <a16:creationId xmlns:a16="http://schemas.microsoft.com/office/drawing/2014/main" id="{A59DCE8E-D767-4061-9846-E654AECD78B4}"/>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9"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989037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Impact statement slide _ white">
    <p:spTree>
      <p:nvGrpSpPr>
        <p:cNvPr id="1" name=""/>
        <p:cNvGrpSpPr/>
        <p:nvPr/>
      </p:nvGrpSpPr>
      <p:grpSpPr>
        <a:xfrm>
          <a:off x="0" y="0"/>
          <a:ext cx="0" cy="0"/>
          <a:chOff x="0" y="0"/>
          <a:chExt cx="0" cy="0"/>
        </a:xfrm>
      </p:grpSpPr>
      <p:sp>
        <p:nvSpPr>
          <p:cNvPr id="18" name="Rectangle 17"/>
          <p:cNvSpPr/>
          <p:nvPr userDrawn="1"/>
        </p:nvSpPr>
        <p:spPr>
          <a:xfrm>
            <a:off x="-1" y="0"/>
            <a:ext cx="9144001"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33948" y="438518"/>
            <a:ext cx="8229600" cy="2733593"/>
          </a:xfrm>
        </p:spPr>
        <p:txBody>
          <a:bodyPr/>
          <a:lstStyle>
            <a:lvl1pPr algn="ctr">
              <a:lnSpc>
                <a:spcPct val="90000"/>
              </a:lnSpc>
              <a:defRPr sz="4000" baseline="0">
                <a:solidFill>
                  <a:schemeClr val="bg1"/>
                </a:solidFill>
              </a:defRPr>
            </a:lvl1pPr>
          </a:lstStyle>
          <a:p>
            <a:r>
              <a:rPr lang="en-GB"/>
              <a:t>Grab attention with an</a:t>
            </a:r>
            <a:br>
              <a:rPr lang="en-GB"/>
            </a:br>
            <a:r>
              <a:rPr lang="en-GB"/>
              <a:t>impactful statement here </a:t>
            </a:r>
            <a:endParaRPr lang="en-US"/>
          </a:p>
        </p:txBody>
      </p:sp>
      <p:sp>
        <p:nvSpPr>
          <p:cNvPr id="3" name="Content Placeholder 2"/>
          <p:cNvSpPr>
            <a:spLocks noGrp="1"/>
          </p:cNvSpPr>
          <p:nvPr>
            <p:ph idx="1" hasCustomPrompt="1"/>
          </p:nvPr>
        </p:nvSpPr>
        <p:spPr>
          <a:xfrm>
            <a:off x="333948" y="3350264"/>
            <a:ext cx="8229600" cy="1159554"/>
          </a:xfrm>
        </p:spPr>
        <p:txBody>
          <a:bodyPr>
            <a:normAutofit/>
          </a:bodyPr>
          <a:lstStyle>
            <a:lvl1pPr marL="0" indent="0" algn="ctr">
              <a:buNone/>
              <a:defRPr sz="1400" b="0" baseline="0">
                <a:solidFill>
                  <a:srgbClr val="6E7C7C"/>
                </a:solidFill>
              </a:defRPr>
            </a:lvl1pPr>
            <a:lvl2pPr marL="457200" indent="0">
              <a:buNone/>
              <a:defRPr sz="1400"/>
            </a:lvl2pPr>
            <a:lvl3pPr marL="914400" indent="0">
              <a:buNone/>
              <a:defRPr sz="1200"/>
            </a:lvl3pPr>
          </a:lstStyle>
          <a:p>
            <a:pPr lvl="0"/>
            <a:r>
              <a:rPr lang="en-GB"/>
              <a:t>Add further detail here, but only if needed</a:t>
            </a:r>
          </a:p>
        </p:txBody>
      </p:sp>
      <p:pic>
        <p:nvPicPr>
          <p:cNvPr id="11" name="Picture 10"/>
          <p:cNvPicPr>
            <a:picLocks noChangeAspect="1"/>
          </p:cNvPicPr>
          <p:nvPr userDrawn="1"/>
        </p:nvPicPr>
        <p:blipFill>
          <a:blip r:embed="rId2"/>
          <a:stretch>
            <a:fillRect/>
          </a:stretch>
        </p:blipFill>
        <p:spPr>
          <a:xfrm>
            <a:off x="7780152" y="4574777"/>
            <a:ext cx="1094118" cy="360000"/>
          </a:xfrm>
          <a:prstGeom prst="rect">
            <a:avLst/>
          </a:prstGeom>
        </p:spPr>
      </p:pic>
      <p:sp>
        <p:nvSpPr>
          <p:cNvPr id="8" name="TextBox 7">
            <a:extLst>
              <a:ext uri="{FF2B5EF4-FFF2-40B4-BE49-F238E27FC236}">
                <a16:creationId xmlns:a16="http://schemas.microsoft.com/office/drawing/2014/main" id="{A59DCE8E-D767-4061-9846-E654AECD78B4}"/>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9"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2757291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Impact statement slide _ white">
    <p:spTree>
      <p:nvGrpSpPr>
        <p:cNvPr id="1" name=""/>
        <p:cNvGrpSpPr/>
        <p:nvPr/>
      </p:nvGrpSpPr>
      <p:grpSpPr>
        <a:xfrm>
          <a:off x="0" y="0"/>
          <a:ext cx="0" cy="0"/>
          <a:chOff x="0" y="0"/>
          <a:chExt cx="0" cy="0"/>
        </a:xfrm>
      </p:grpSpPr>
      <p:sp>
        <p:nvSpPr>
          <p:cNvPr id="18" name="Rectangle 17"/>
          <p:cNvSpPr/>
          <p:nvPr userDrawn="1"/>
        </p:nvSpPr>
        <p:spPr>
          <a:xfrm>
            <a:off x="-1" y="0"/>
            <a:ext cx="9144001" cy="4509818"/>
          </a:xfrm>
          <a:prstGeom prst="rect">
            <a:avLst/>
          </a:prstGeom>
          <a:solidFill>
            <a:srgbClr val="C514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33948" y="438518"/>
            <a:ext cx="8229600" cy="2733593"/>
          </a:xfrm>
        </p:spPr>
        <p:txBody>
          <a:bodyPr/>
          <a:lstStyle>
            <a:lvl1pPr algn="ctr">
              <a:lnSpc>
                <a:spcPct val="90000"/>
              </a:lnSpc>
              <a:defRPr sz="4000" baseline="0">
                <a:solidFill>
                  <a:schemeClr val="bg1"/>
                </a:solidFill>
              </a:defRPr>
            </a:lvl1pPr>
          </a:lstStyle>
          <a:p>
            <a:r>
              <a:rPr lang="en-GB"/>
              <a:t>Grab attention with an</a:t>
            </a:r>
            <a:br>
              <a:rPr lang="en-GB"/>
            </a:br>
            <a:r>
              <a:rPr lang="en-GB"/>
              <a:t>impactful statement here </a:t>
            </a:r>
            <a:endParaRPr lang="en-US"/>
          </a:p>
        </p:txBody>
      </p:sp>
      <p:sp>
        <p:nvSpPr>
          <p:cNvPr id="3" name="Content Placeholder 2"/>
          <p:cNvSpPr>
            <a:spLocks noGrp="1"/>
          </p:cNvSpPr>
          <p:nvPr>
            <p:ph idx="1" hasCustomPrompt="1"/>
          </p:nvPr>
        </p:nvSpPr>
        <p:spPr>
          <a:xfrm>
            <a:off x="333948" y="3350264"/>
            <a:ext cx="8229600" cy="1159554"/>
          </a:xfrm>
        </p:spPr>
        <p:txBody>
          <a:bodyPr>
            <a:normAutofit/>
          </a:bodyPr>
          <a:lstStyle>
            <a:lvl1pPr marL="0" indent="0" algn="ctr">
              <a:buNone/>
              <a:defRPr sz="1400" b="0" baseline="0">
                <a:solidFill>
                  <a:srgbClr val="373935"/>
                </a:solidFill>
              </a:defRPr>
            </a:lvl1pPr>
            <a:lvl2pPr marL="457200" indent="0">
              <a:buNone/>
              <a:defRPr sz="1400"/>
            </a:lvl2pPr>
            <a:lvl3pPr marL="914400" indent="0">
              <a:buNone/>
              <a:defRPr sz="1200"/>
            </a:lvl3pPr>
          </a:lstStyle>
          <a:p>
            <a:pPr lvl="0"/>
            <a:r>
              <a:rPr lang="en-GB"/>
              <a:t>Add further detail here, but only if needed</a:t>
            </a:r>
          </a:p>
        </p:txBody>
      </p:sp>
      <p:pic>
        <p:nvPicPr>
          <p:cNvPr id="11" name="Picture 10"/>
          <p:cNvPicPr>
            <a:picLocks noChangeAspect="1"/>
          </p:cNvPicPr>
          <p:nvPr userDrawn="1"/>
        </p:nvPicPr>
        <p:blipFill>
          <a:blip r:embed="rId2"/>
          <a:stretch>
            <a:fillRect/>
          </a:stretch>
        </p:blipFill>
        <p:spPr>
          <a:xfrm>
            <a:off x="7780152" y="4574777"/>
            <a:ext cx="1094118" cy="360000"/>
          </a:xfrm>
          <a:prstGeom prst="rect">
            <a:avLst/>
          </a:prstGeom>
        </p:spPr>
      </p:pic>
      <p:sp>
        <p:nvSpPr>
          <p:cNvPr id="8" name="TextBox 7">
            <a:extLst>
              <a:ext uri="{FF2B5EF4-FFF2-40B4-BE49-F238E27FC236}">
                <a16:creationId xmlns:a16="http://schemas.microsoft.com/office/drawing/2014/main" id="{A59DCE8E-D767-4061-9846-E654AECD78B4}"/>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9"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1076975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12" name="Rectangle 11"/>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p:cNvPicPr>
            <a:picLocks noChangeAspect="1"/>
          </p:cNvPicPr>
          <p:nvPr userDrawn="1"/>
        </p:nvPicPr>
        <p:blipFill>
          <a:blip r:embed="rId2"/>
          <a:stretch>
            <a:fillRect/>
          </a:stretch>
        </p:blipFill>
        <p:spPr>
          <a:xfrm>
            <a:off x="7780152" y="4574777"/>
            <a:ext cx="1094118" cy="360000"/>
          </a:xfrm>
          <a:prstGeom prst="rect">
            <a:avLst/>
          </a:prstGeom>
        </p:spPr>
      </p:pic>
      <p:sp>
        <p:nvSpPr>
          <p:cNvPr id="22" name="Text Placeholder 15"/>
          <p:cNvSpPr>
            <a:spLocks noGrp="1"/>
          </p:cNvSpPr>
          <p:nvPr>
            <p:ph type="body" sz="quarter" idx="15"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3" name="Content Placeholder 2"/>
          <p:cNvSpPr>
            <a:spLocks noGrp="1"/>
          </p:cNvSpPr>
          <p:nvPr>
            <p:ph idx="1" hasCustomPrompt="1"/>
          </p:nvPr>
        </p:nvSpPr>
        <p:spPr>
          <a:xfrm>
            <a:off x="263337" y="3296814"/>
            <a:ext cx="1434387" cy="680979"/>
          </a:xfrm>
        </p:spPr>
        <p:txBody>
          <a:bodyPr>
            <a:normAutofit/>
          </a:bodyPr>
          <a:lstStyle>
            <a:lvl1pPr marL="0" indent="0" algn="l">
              <a:buNone/>
              <a:defRPr sz="1800" b="1" i="0" baseline="0">
                <a:solidFill>
                  <a:schemeClr val="bg1"/>
                </a:solidFill>
                <a:latin typeface="Arial"/>
                <a:cs typeface="Arial"/>
              </a:defRPr>
            </a:lvl1pPr>
            <a:lvl2pPr marL="457200" indent="0">
              <a:buNone/>
              <a:defRPr sz="1400"/>
            </a:lvl2pPr>
            <a:lvl3pPr marL="914400" indent="0">
              <a:buNone/>
              <a:defRPr sz="1200"/>
            </a:lvl3pPr>
          </a:lstStyle>
          <a:p>
            <a:pPr lvl="0"/>
            <a:r>
              <a:rPr lang="en-GB"/>
              <a:t>Email:</a:t>
            </a:r>
          </a:p>
        </p:txBody>
      </p:sp>
      <p:sp>
        <p:nvSpPr>
          <p:cNvPr id="9" name="Text Placeholder 8"/>
          <p:cNvSpPr>
            <a:spLocks noGrp="1"/>
          </p:cNvSpPr>
          <p:nvPr>
            <p:ph type="body" sz="quarter" idx="10" hasCustomPrompt="1"/>
          </p:nvPr>
        </p:nvSpPr>
        <p:spPr>
          <a:xfrm>
            <a:off x="3295819" y="3296814"/>
            <a:ext cx="1762237" cy="680979"/>
          </a:xfrm>
        </p:spPr>
        <p:txBody>
          <a:bodyPr>
            <a:normAutofit/>
          </a:bodyPr>
          <a:lstStyle>
            <a:lvl1pPr marL="0" indent="0" algn="l">
              <a:buNone/>
              <a:defRPr sz="1800" b="1" i="0">
                <a:solidFill>
                  <a:schemeClr val="bg1"/>
                </a:solidFill>
                <a:latin typeface="Arial"/>
                <a:cs typeface="Aria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a:t>Telephone:</a:t>
            </a:r>
            <a:endParaRPr lang="en-US"/>
          </a:p>
        </p:txBody>
      </p:sp>
      <p:sp>
        <p:nvSpPr>
          <p:cNvPr id="11" name="Text Placeholder 10"/>
          <p:cNvSpPr>
            <a:spLocks noGrp="1"/>
          </p:cNvSpPr>
          <p:nvPr>
            <p:ph type="body" sz="quarter" idx="11" hasCustomPrompt="1"/>
          </p:nvPr>
        </p:nvSpPr>
        <p:spPr>
          <a:xfrm>
            <a:off x="6357049" y="3296814"/>
            <a:ext cx="1367271" cy="680979"/>
          </a:xfrm>
        </p:spPr>
        <p:txBody>
          <a:bodyPr>
            <a:normAutofit/>
          </a:bodyPr>
          <a:lstStyle>
            <a:lvl1pPr marL="0" indent="0" algn="l">
              <a:buNone/>
              <a:defRPr sz="1800" b="1" i="0">
                <a:solidFill>
                  <a:schemeClr val="bg1"/>
                </a:solidFill>
                <a:latin typeface="Arial"/>
                <a:cs typeface="Arial"/>
              </a:defRPr>
            </a:lvl1pPr>
          </a:lstStyle>
          <a:p>
            <a:pPr lvl="0"/>
            <a:r>
              <a:rPr lang="en-US"/>
              <a:t>Online:</a:t>
            </a:r>
          </a:p>
        </p:txBody>
      </p:sp>
      <p:sp>
        <p:nvSpPr>
          <p:cNvPr id="16" name="Text Placeholder 15"/>
          <p:cNvSpPr>
            <a:spLocks noGrp="1"/>
          </p:cNvSpPr>
          <p:nvPr>
            <p:ph type="body" sz="quarter" idx="12"/>
          </p:nvPr>
        </p:nvSpPr>
        <p:spPr>
          <a:xfrm>
            <a:off x="263337" y="3684587"/>
            <a:ext cx="2552362" cy="447675"/>
          </a:xfrm>
        </p:spPr>
        <p:txBody>
          <a:bodyPr>
            <a:noAutofit/>
          </a:bodyPr>
          <a:lstStyle>
            <a:lvl1pPr marL="0" indent="0" algn="l">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7" name="Text Placeholder 15"/>
          <p:cNvSpPr>
            <a:spLocks noGrp="1"/>
          </p:cNvSpPr>
          <p:nvPr>
            <p:ph type="body" sz="quarter" idx="13"/>
          </p:nvPr>
        </p:nvSpPr>
        <p:spPr>
          <a:xfrm>
            <a:off x="3295819" y="3684587"/>
            <a:ext cx="2552362" cy="447675"/>
          </a:xfrm>
        </p:spPr>
        <p:txBody>
          <a:bodyPr>
            <a:noAutofit/>
          </a:bodyPr>
          <a:lstStyle>
            <a:lvl1pPr marL="0" indent="0" algn="l">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8" name="Text Placeholder 15"/>
          <p:cNvSpPr>
            <a:spLocks noGrp="1"/>
          </p:cNvSpPr>
          <p:nvPr>
            <p:ph type="body" sz="quarter" idx="14"/>
          </p:nvPr>
        </p:nvSpPr>
        <p:spPr>
          <a:xfrm>
            <a:off x="6357049" y="3684587"/>
            <a:ext cx="2552362" cy="447675"/>
          </a:xfrm>
        </p:spPr>
        <p:txBody>
          <a:bodyPr>
            <a:noAutofit/>
          </a:bodyPr>
          <a:lstStyle>
            <a:lvl1pPr marL="0" indent="0" algn="l">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9"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
        <p:nvSpPr>
          <p:cNvPr id="5" name="Picture Placeholder 4"/>
          <p:cNvSpPr>
            <a:spLocks noGrp="1"/>
          </p:cNvSpPr>
          <p:nvPr>
            <p:ph type="pic" sz="quarter" idx="16"/>
          </p:nvPr>
        </p:nvSpPr>
        <p:spPr>
          <a:xfrm>
            <a:off x="304800" y="1194330"/>
            <a:ext cx="1574800" cy="1844675"/>
          </a:xfrm>
        </p:spPr>
        <p:txBody>
          <a:bodyPr/>
          <a:lstStyle/>
          <a:p>
            <a:endParaRPr lang="en-US"/>
          </a:p>
        </p:txBody>
      </p:sp>
      <p:sp>
        <p:nvSpPr>
          <p:cNvPr id="20" name="Picture Placeholder 4"/>
          <p:cNvSpPr>
            <a:spLocks noGrp="1"/>
          </p:cNvSpPr>
          <p:nvPr>
            <p:ph type="pic" sz="quarter" idx="17"/>
          </p:nvPr>
        </p:nvSpPr>
        <p:spPr>
          <a:xfrm>
            <a:off x="3295819" y="1194330"/>
            <a:ext cx="1574800" cy="1844675"/>
          </a:xfrm>
        </p:spPr>
        <p:txBody>
          <a:bodyPr/>
          <a:lstStyle/>
          <a:p>
            <a:endParaRPr lang="en-US"/>
          </a:p>
        </p:txBody>
      </p:sp>
      <p:sp>
        <p:nvSpPr>
          <p:cNvPr id="23" name="Picture Placeholder 4"/>
          <p:cNvSpPr>
            <a:spLocks noGrp="1"/>
          </p:cNvSpPr>
          <p:nvPr>
            <p:ph type="pic" sz="quarter" idx="18"/>
          </p:nvPr>
        </p:nvSpPr>
        <p:spPr>
          <a:xfrm>
            <a:off x="6357049" y="1194330"/>
            <a:ext cx="1574800" cy="1844675"/>
          </a:xfrm>
        </p:spPr>
        <p:txBody>
          <a:bodyPr/>
          <a:lstStyle/>
          <a:p>
            <a:endParaRPr lang="en-US"/>
          </a:p>
        </p:txBody>
      </p:sp>
    </p:spTree>
    <p:extLst>
      <p:ext uri="{BB962C8B-B14F-4D97-AF65-F5344CB8AC3E}">
        <p14:creationId xmlns:p14="http://schemas.microsoft.com/office/powerpoint/2010/main" val="3271663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8" name="Rectangle 7"/>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stretch>
            <a:fillRect/>
          </a:stretch>
        </p:blipFill>
        <p:spPr>
          <a:xfrm>
            <a:off x="7780152" y="4574777"/>
            <a:ext cx="1094118" cy="360000"/>
          </a:xfrm>
          <a:prstGeom prst="rect">
            <a:avLst/>
          </a:prstGeom>
        </p:spPr>
      </p:pic>
      <p:sp>
        <p:nvSpPr>
          <p:cNvPr id="10"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2" name="Content Placeholder 2"/>
          <p:cNvSpPr>
            <a:spLocks noGrp="1"/>
          </p:cNvSpPr>
          <p:nvPr>
            <p:ph idx="13"/>
          </p:nvPr>
        </p:nvSpPr>
        <p:spPr>
          <a:xfrm>
            <a:off x="333948" y="1070000"/>
            <a:ext cx="8303640" cy="3273399"/>
          </a:xfrm>
        </p:spPr>
        <p:txBody>
          <a:bodyPr/>
          <a:lstStyle>
            <a:lvl1pPr>
              <a:defRPr sz="1800"/>
            </a:lvl1pPr>
            <a:lvl2pPr>
              <a:defRPr sz="1400"/>
            </a:lvl2pPr>
            <a:lvl3pPr>
              <a:defRPr sz="1200"/>
            </a:lvl3pPr>
          </a:lstStyle>
          <a:p>
            <a:pPr lvl="0"/>
            <a:r>
              <a:rPr lang="en-GB"/>
              <a:t>Click to edit Master text styles</a:t>
            </a:r>
          </a:p>
          <a:p>
            <a:pPr lvl="1"/>
            <a:r>
              <a:rPr lang="en-GB"/>
              <a:t>Second level</a:t>
            </a:r>
          </a:p>
          <a:p>
            <a:pPr lvl="2"/>
            <a:r>
              <a:rPr lang="en-GB"/>
              <a:t>Third level</a:t>
            </a:r>
          </a:p>
        </p:txBody>
      </p:sp>
      <p:sp>
        <p:nvSpPr>
          <p:cNvPr id="15"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41758131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mage">
    <p:spTree>
      <p:nvGrpSpPr>
        <p:cNvPr id="1" name=""/>
        <p:cNvGrpSpPr/>
        <p:nvPr/>
      </p:nvGrpSpPr>
      <p:grpSpPr>
        <a:xfrm>
          <a:off x="0" y="0"/>
          <a:ext cx="0" cy="0"/>
          <a:chOff x="0" y="0"/>
          <a:chExt cx="0" cy="0"/>
        </a:xfrm>
      </p:grpSpPr>
      <p:sp>
        <p:nvSpPr>
          <p:cNvPr id="8" name="Rectangle 7"/>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stretch>
            <a:fillRect/>
          </a:stretch>
        </p:blipFill>
        <p:spPr>
          <a:xfrm>
            <a:off x="7780152" y="4574777"/>
            <a:ext cx="1094118" cy="360000"/>
          </a:xfrm>
          <a:prstGeom prst="rect">
            <a:avLst/>
          </a:prstGeom>
        </p:spPr>
      </p:pic>
      <p:sp>
        <p:nvSpPr>
          <p:cNvPr id="10"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2" name="Content Placeholder 2"/>
          <p:cNvSpPr>
            <a:spLocks noGrp="1"/>
          </p:cNvSpPr>
          <p:nvPr>
            <p:ph idx="13"/>
          </p:nvPr>
        </p:nvSpPr>
        <p:spPr>
          <a:xfrm>
            <a:off x="333948" y="1070000"/>
            <a:ext cx="8303640" cy="3273399"/>
          </a:xfrm>
        </p:spPr>
        <p:txBody>
          <a:bodyPr/>
          <a:lstStyle>
            <a:lvl1pPr>
              <a:defRPr sz="1800"/>
            </a:lvl1pPr>
            <a:lvl2pPr>
              <a:defRPr sz="1400"/>
            </a:lvl2pPr>
            <a:lvl3pPr>
              <a:defRPr sz="1200"/>
            </a:lvl3pPr>
          </a:lstStyle>
          <a:p>
            <a:pPr lvl="0"/>
            <a:r>
              <a:rPr lang="en-GB"/>
              <a:t>Click to edit Master text styles</a:t>
            </a:r>
          </a:p>
          <a:p>
            <a:pPr lvl="1"/>
            <a:r>
              <a:rPr lang="en-GB"/>
              <a:t>Second level</a:t>
            </a:r>
          </a:p>
          <a:p>
            <a:pPr lvl="2"/>
            <a:r>
              <a:rPr lang="en-GB"/>
              <a:t>Third level</a:t>
            </a:r>
          </a:p>
        </p:txBody>
      </p:sp>
      <p:sp>
        <p:nvSpPr>
          <p:cNvPr id="15"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1424569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6" name="Rectangle 5"/>
          <p:cNvSpPr/>
          <p:nvPr userDrawn="1"/>
        </p:nvSpPr>
        <p:spPr>
          <a:xfrm>
            <a:off x="-1" y="0"/>
            <a:ext cx="9144001" cy="4509818"/>
          </a:xfrm>
          <a:prstGeom prst="rect">
            <a:avLst/>
          </a:prstGeom>
          <a:solidFill>
            <a:srgbClr val="C514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386360" y="1045402"/>
            <a:ext cx="4212000" cy="2955253"/>
          </a:xfrm>
        </p:spPr>
        <p:txBody>
          <a:bodyPr>
            <a:normAutofit/>
          </a:bodyPr>
          <a:lstStyle>
            <a:lvl1pPr marL="0" indent="0">
              <a:buNone/>
              <a:defRPr sz="1800" b="1"/>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4" name="Content Placeholder 3"/>
          <p:cNvSpPr>
            <a:spLocks noGrp="1"/>
          </p:cNvSpPr>
          <p:nvPr>
            <p:ph sz="half" idx="2"/>
          </p:nvPr>
        </p:nvSpPr>
        <p:spPr>
          <a:xfrm>
            <a:off x="4685176" y="1045402"/>
            <a:ext cx="4189094" cy="2955253"/>
          </a:xfrm>
        </p:spPr>
        <p:txBody>
          <a:bodyPr>
            <a:normAutofit/>
          </a:bodyPr>
          <a:lstStyle>
            <a:lvl1pPr>
              <a:defRPr sz="1800"/>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8" name="TextBox 7">
            <a:extLst>
              <a:ext uri="{FF2B5EF4-FFF2-40B4-BE49-F238E27FC236}">
                <a16:creationId xmlns:a16="http://schemas.microsoft.com/office/drawing/2014/main" id="{CD9EE2C5-496E-448E-A2C2-532ABDB98F30}"/>
              </a:ext>
            </a:extLst>
          </p:cNvPr>
          <p:cNvSpPr txBox="1"/>
          <p:nvPr userDrawn="1"/>
        </p:nvSpPr>
        <p:spPr>
          <a:xfrm>
            <a:off x="-2144674" y="0"/>
            <a:ext cx="1980220" cy="861774"/>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ts val="0"/>
              </a:spcBef>
              <a:spcAft>
                <a:spcPts val="600"/>
              </a:spcAft>
              <a:buClr>
                <a:schemeClr val="accent1"/>
              </a:buClr>
              <a:buSzPct val="110000"/>
              <a:buFont typeface="Arial"/>
              <a:buNone/>
              <a:tabLst/>
              <a:defRPr/>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a:p>
            <a:pPr marL="171450" indent="-171450" algn="l">
              <a:spcAft>
                <a:spcPts val="600"/>
              </a:spcAft>
              <a:buClr>
                <a:schemeClr val="accent1"/>
              </a:buClr>
              <a:buSzPct val="110000"/>
              <a:buFont typeface="Arial"/>
              <a:buChar char="•"/>
            </a:pPr>
            <a:endParaRPr lang="en-GB" sz="1000"/>
          </a:p>
        </p:txBody>
      </p:sp>
      <p:pic>
        <p:nvPicPr>
          <p:cNvPr id="7" name="Picture 6"/>
          <p:cNvPicPr>
            <a:picLocks noChangeAspect="1"/>
          </p:cNvPicPr>
          <p:nvPr userDrawn="1"/>
        </p:nvPicPr>
        <p:blipFill>
          <a:blip r:embed="rId2"/>
          <a:stretch>
            <a:fillRect/>
          </a:stretch>
        </p:blipFill>
        <p:spPr>
          <a:xfrm>
            <a:off x="7780152" y="4574777"/>
            <a:ext cx="1094118" cy="360000"/>
          </a:xfrm>
          <a:prstGeom prst="rect">
            <a:avLst/>
          </a:prstGeom>
        </p:spPr>
      </p:pic>
      <p:sp>
        <p:nvSpPr>
          <p:cNvPr id="12"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5" name="Title 1"/>
          <p:cNvSpPr>
            <a:spLocks noGrp="1"/>
          </p:cNvSpPr>
          <p:nvPr>
            <p:ph type="title"/>
          </p:nvPr>
        </p:nvSpPr>
        <p:spPr>
          <a:xfrm>
            <a:off x="235533" y="115262"/>
            <a:ext cx="8229600" cy="857250"/>
          </a:xfrm>
        </p:spPr>
        <p:txBody>
          <a:bodyPr/>
          <a:lstStyle>
            <a:lvl1pPr algn="l">
              <a:defRPr sz="4400" b="0">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875682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ttom bar 2 columns text and chart">
    <p:spTree>
      <p:nvGrpSpPr>
        <p:cNvPr id="1" name=""/>
        <p:cNvGrpSpPr/>
        <p:nvPr/>
      </p:nvGrpSpPr>
      <p:grpSpPr>
        <a:xfrm>
          <a:off x="0" y="0"/>
          <a:ext cx="0" cy="0"/>
          <a:chOff x="0" y="0"/>
          <a:chExt cx="0" cy="0"/>
        </a:xfrm>
      </p:grpSpPr>
      <p:sp>
        <p:nvSpPr>
          <p:cNvPr id="9" name="Rectangle 8"/>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a:stretch>
            <a:fillRect/>
          </a:stretch>
        </p:blipFill>
        <p:spPr>
          <a:xfrm>
            <a:off x="7780152" y="4574777"/>
            <a:ext cx="1094118" cy="360000"/>
          </a:xfrm>
          <a:prstGeom prst="rect">
            <a:avLst/>
          </a:prstGeom>
        </p:spPr>
      </p:pic>
      <p:sp>
        <p:nvSpPr>
          <p:cNvPr id="12"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3" name="Content Placeholder 2"/>
          <p:cNvSpPr>
            <a:spLocks noGrp="1"/>
          </p:cNvSpPr>
          <p:nvPr>
            <p:ph sz="half" idx="1"/>
          </p:nvPr>
        </p:nvSpPr>
        <p:spPr>
          <a:xfrm>
            <a:off x="332769" y="1200151"/>
            <a:ext cx="3932779" cy="2955253"/>
          </a:xfrm>
        </p:spPr>
        <p:txBody>
          <a:bodyPr>
            <a:normAutofit/>
          </a:bodyPr>
          <a:lstStyle>
            <a:lvl1pPr marL="0" indent="0">
              <a:buNone/>
              <a:defRPr sz="1800"/>
            </a:lvl1pPr>
            <a:lvl2pPr marL="457200" indent="0">
              <a:buNone/>
              <a:defRPr sz="1800"/>
            </a:lvl2pPr>
            <a:lvl3pPr marL="914400" indent="0">
              <a:buNone/>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p:txBody>
      </p:sp>
      <p:sp>
        <p:nvSpPr>
          <p:cNvPr id="14" name="Content Placeholder 3"/>
          <p:cNvSpPr>
            <a:spLocks noGrp="1"/>
          </p:cNvSpPr>
          <p:nvPr>
            <p:ph sz="half" idx="2"/>
          </p:nvPr>
        </p:nvSpPr>
        <p:spPr>
          <a:xfrm>
            <a:off x="4624706" y="1200151"/>
            <a:ext cx="3937663" cy="2955253"/>
          </a:xfrm>
        </p:spPr>
        <p:txBody>
          <a:bodyPr>
            <a:normAutofit/>
          </a:bodyPr>
          <a:lstStyle>
            <a:lvl1pPr marL="0" indent="0">
              <a:buNone/>
              <a:defRPr sz="1800"/>
            </a:lvl1pPr>
            <a:lvl2pPr marL="457200" indent="0">
              <a:buNone/>
              <a:defRPr sz="1400"/>
            </a:lvl2pPr>
            <a:lvl3pPr marL="914400" indent="0">
              <a:buNone/>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p:txBody>
      </p:sp>
      <p:sp>
        <p:nvSpPr>
          <p:cNvPr id="15"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1098621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C51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p:cNvSpPr>
            <a:spLocks noGrp="1"/>
          </p:cNvSpPr>
          <p:nvPr>
            <p:ph type="title" hasCustomPrompt="1"/>
          </p:nvPr>
        </p:nvSpPr>
        <p:spPr>
          <a:xfrm>
            <a:off x="304901" y="2307256"/>
            <a:ext cx="8229600" cy="857250"/>
          </a:xfrm>
        </p:spPr>
        <p:txBody>
          <a:bodyPr/>
          <a:lstStyle>
            <a:lvl1pPr>
              <a:lnSpc>
                <a:spcPct val="80000"/>
              </a:lnSpc>
              <a:defRPr sz="6000">
                <a:solidFill>
                  <a:srgbClr val="FFFFFF"/>
                </a:solidFill>
              </a:defRPr>
            </a:lvl1pPr>
          </a:lstStyle>
          <a:p>
            <a:r>
              <a:rPr lang="en-GB"/>
              <a:t>Staff</a:t>
            </a:r>
            <a:br>
              <a:rPr lang="en-GB"/>
            </a:br>
            <a:r>
              <a:rPr lang="en-GB"/>
              <a:t>Forum</a:t>
            </a:r>
            <a:endParaRPr lang="en-US"/>
          </a:p>
        </p:txBody>
      </p:sp>
      <p:sp>
        <p:nvSpPr>
          <p:cNvPr id="5" name="Text Placeholder 8"/>
          <p:cNvSpPr>
            <a:spLocks noGrp="1"/>
          </p:cNvSpPr>
          <p:nvPr>
            <p:ph type="body" sz="quarter" idx="10" hasCustomPrompt="1"/>
          </p:nvPr>
        </p:nvSpPr>
        <p:spPr>
          <a:xfrm>
            <a:off x="303746" y="410676"/>
            <a:ext cx="4175890" cy="680979"/>
          </a:xfrm>
        </p:spPr>
        <p:txBody>
          <a:bodyPr>
            <a:normAutofit/>
          </a:bodyPr>
          <a:lstStyle>
            <a:lvl1pPr marL="0" indent="0" algn="l" rtl="0">
              <a:buNone/>
              <a:defRPr lang="en-GB" sz="2200" b="0" i="0" u="none" strike="noStrike" baseline="30000" smtClean="0">
                <a:solidFill>
                  <a:srgbClr val="FFFFFF"/>
                </a:solidFill>
                <a:latin typeface="+mn-lt"/>
                <a:cs typeface="Apple Chancery"/>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rtl="0"/>
            <a:r>
              <a:rPr lang="en-GB" sz="2600" b="0" i="0" u="none" strike="noStrike" baseline="30000">
                <a:solidFill>
                  <a:srgbClr val="000000"/>
                </a:solidFill>
                <a:latin typeface="HelveticaNeue"/>
              </a:rPr>
              <a:t>Facilitating a better future</a:t>
            </a:r>
          </a:p>
        </p:txBody>
      </p:sp>
      <p:sp>
        <p:nvSpPr>
          <p:cNvPr id="6" name="Text Placeholder 15"/>
          <p:cNvSpPr>
            <a:spLocks noGrp="1"/>
          </p:cNvSpPr>
          <p:nvPr>
            <p:ph type="body" sz="quarter" idx="12" hasCustomPrompt="1"/>
          </p:nvPr>
        </p:nvSpPr>
        <p:spPr>
          <a:xfrm>
            <a:off x="303746" y="4091133"/>
            <a:ext cx="2552362" cy="447675"/>
          </a:xfrm>
        </p:spPr>
        <p:txBody>
          <a:bodyPr>
            <a:noAutofit/>
          </a:bodyPr>
          <a:lstStyle>
            <a:lvl1pPr marL="0" indent="0" algn="l">
              <a:buNone/>
              <a:defRPr sz="22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June 2020</a:t>
            </a:r>
            <a:endParaRPr lang="en-US"/>
          </a:p>
        </p:txBody>
      </p:sp>
      <p:pic>
        <p:nvPicPr>
          <p:cNvPr id="7" name="Picture 6"/>
          <p:cNvPicPr>
            <a:picLocks noChangeAspect="1"/>
          </p:cNvPicPr>
          <p:nvPr userDrawn="1"/>
        </p:nvPicPr>
        <p:blipFill>
          <a:blip r:embed="rId2"/>
          <a:stretch>
            <a:fillRect/>
          </a:stretch>
        </p:blipFill>
        <p:spPr>
          <a:xfrm>
            <a:off x="6024515" y="439881"/>
            <a:ext cx="2613073" cy="864000"/>
          </a:xfrm>
          <a:prstGeom prst="rect">
            <a:avLst/>
          </a:prstGeom>
        </p:spPr>
      </p:pic>
    </p:spTree>
    <p:extLst>
      <p:ext uri="{BB962C8B-B14F-4D97-AF65-F5344CB8AC3E}">
        <p14:creationId xmlns:p14="http://schemas.microsoft.com/office/powerpoint/2010/main" val="718599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ottom bar 2 columns 2 charts">
    <p:spTree>
      <p:nvGrpSpPr>
        <p:cNvPr id="1" name=""/>
        <p:cNvGrpSpPr/>
        <p:nvPr/>
      </p:nvGrpSpPr>
      <p:grpSpPr>
        <a:xfrm>
          <a:off x="0" y="0"/>
          <a:ext cx="0" cy="0"/>
          <a:chOff x="0" y="0"/>
          <a:chExt cx="0" cy="0"/>
        </a:xfrm>
      </p:grpSpPr>
      <p:sp>
        <p:nvSpPr>
          <p:cNvPr id="14" name="Rectangle 13"/>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2"/>
          <a:stretch>
            <a:fillRect/>
          </a:stretch>
        </p:blipFill>
        <p:spPr>
          <a:xfrm>
            <a:off x="7780152" y="4574777"/>
            <a:ext cx="1094118" cy="360000"/>
          </a:xfrm>
          <a:prstGeom prst="rect">
            <a:avLst/>
          </a:prstGeom>
        </p:spPr>
      </p:pic>
      <p:sp>
        <p:nvSpPr>
          <p:cNvPr id="18"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3" name="Content Placeholder 2"/>
          <p:cNvSpPr>
            <a:spLocks noGrp="1"/>
          </p:cNvSpPr>
          <p:nvPr>
            <p:ph sz="half" idx="1"/>
          </p:nvPr>
        </p:nvSpPr>
        <p:spPr>
          <a:xfrm>
            <a:off x="332769" y="1200151"/>
            <a:ext cx="3932779" cy="2955253"/>
          </a:xfrm>
        </p:spPr>
        <p:txBody>
          <a:bodyPr>
            <a:normAutofit/>
          </a:bodyPr>
          <a:lstStyle>
            <a:lvl1pPr marL="0" indent="0">
              <a:buNone/>
              <a:defRPr sz="1800"/>
            </a:lvl1pPr>
            <a:lvl2pPr marL="457200" indent="0">
              <a:buNone/>
              <a:defRPr sz="1800"/>
            </a:lvl2pPr>
            <a:lvl3pPr marL="914400" indent="0">
              <a:buNone/>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p:txBody>
      </p:sp>
      <p:sp>
        <p:nvSpPr>
          <p:cNvPr id="4" name="Content Placeholder 3"/>
          <p:cNvSpPr>
            <a:spLocks noGrp="1"/>
          </p:cNvSpPr>
          <p:nvPr>
            <p:ph sz="half" idx="2"/>
          </p:nvPr>
        </p:nvSpPr>
        <p:spPr>
          <a:xfrm>
            <a:off x="4624706" y="1200151"/>
            <a:ext cx="3937663" cy="2955253"/>
          </a:xfrm>
        </p:spPr>
        <p:txBody>
          <a:bodyPr>
            <a:normAutofit/>
          </a:bodyPr>
          <a:lstStyle>
            <a:lvl1pPr marL="0" indent="0">
              <a:buNone/>
              <a:defRPr sz="1800"/>
            </a:lvl1pPr>
            <a:lvl2pPr marL="457200" indent="0">
              <a:buNone/>
              <a:defRPr sz="1400"/>
            </a:lvl2pPr>
            <a:lvl3pPr marL="914400" indent="0">
              <a:buNone/>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p:txBody>
      </p:sp>
      <p:sp>
        <p:nvSpPr>
          <p:cNvPr id="20"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4244971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 column and larger picture">
    <p:spTree>
      <p:nvGrpSpPr>
        <p:cNvPr id="1" name=""/>
        <p:cNvGrpSpPr/>
        <p:nvPr/>
      </p:nvGrpSpPr>
      <p:grpSpPr>
        <a:xfrm>
          <a:off x="0" y="0"/>
          <a:ext cx="0" cy="0"/>
          <a:chOff x="0" y="0"/>
          <a:chExt cx="0" cy="0"/>
        </a:xfrm>
      </p:grpSpPr>
      <p:sp>
        <p:nvSpPr>
          <p:cNvPr id="7" name="Rectangle 6"/>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stretch>
            <a:fillRect/>
          </a:stretch>
        </p:blipFill>
        <p:spPr>
          <a:xfrm>
            <a:off x="7780152" y="4574777"/>
            <a:ext cx="1094118" cy="360000"/>
          </a:xfrm>
          <a:prstGeom prst="rect">
            <a:avLst/>
          </a:prstGeom>
        </p:spPr>
      </p:pic>
      <p:sp>
        <p:nvSpPr>
          <p:cNvPr id="10"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2" name="Title 1"/>
          <p:cNvSpPr>
            <a:spLocks noGrp="1"/>
          </p:cNvSpPr>
          <p:nvPr>
            <p:ph type="title"/>
          </p:nvPr>
        </p:nvSpPr>
        <p:spPr>
          <a:xfrm>
            <a:off x="328589" y="205979"/>
            <a:ext cx="5287986" cy="857250"/>
          </a:xfrm>
        </p:spPr>
        <p:txBody>
          <a:bodyPr/>
          <a:lstStyle>
            <a:lvl1pPr algn="l">
              <a:defRPr sz="2800" b="0">
                <a:solidFill>
                  <a:srgbClr val="C5143D"/>
                </a:solidFill>
              </a:defRPr>
            </a:lvl1pPr>
          </a:lstStyle>
          <a:p>
            <a:r>
              <a:rPr lang="en-GB"/>
              <a:t>Click to edit Master title style</a:t>
            </a:r>
            <a:endParaRPr lang="en-US"/>
          </a:p>
        </p:txBody>
      </p:sp>
      <p:sp>
        <p:nvSpPr>
          <p:cNvPr id="3" name="Content Placeholder 2"/>
          <p:cNvSpPr>
            <a:spLocks noGrp="1"/>
          </p:cNvSpPr>
          <p:nvPr>
            <p:ph idx="1"/>
          </p:nvPr>
        </p:nvSpPr>
        <p:spPr>
          <a:xfrm>
            <a:off x="328589" y="1070000"/>
            <a:ext cx="5287986" cy="3079397"/>
          </a:xfrm>
        </p:spPr>
        <p:txBody>
          <a:bodyPr>
            <a:normAutofit/>
          </a:bodyPr>
          <a:lstStyle>
            <a:lvl1pPr>
              <a:defRPr sz="1800"/>
            </a:lvl1pPr>
            <a:lvl2pPr>
              <a:defRPr sz="1400"/>
            </a:lvl2pPr>
          </a:lstStyle>
          <a:p>
            <a:pPr lvl="0"/>
            <a:r>
              <a:rPr lang="en-GB"/>
              <a:t>Click to edit Master text styles</a:t>
            </a:r>
          </a:p>
          <a:p>
            <a:pPr lvl="1"/>
            <a:r>
              <a:rPr lang="en-GB" err="1"/>
              <a:t>Secondlevel</a:t>
            </a:r>
            <a:endParaRPr lang="en-GB"/>
          </a:p>
        </p:txBody>
      </p:sp>
      <p:sp>
        <p:nvSpPr>
          <p:cNvPr id="5" name="Picture Placeholder 4"/>
          <p:cNvSpPr>
            <a:spLocks noGrp="1"/>
          </p:cNvSpPr>
          <p:nvPr>
            <p:ph type="pic" sz="quarter" idx="10"/>
          </p:nvPr>
        </p:nvSpPr>
        <p:spPr>
          <a:xfrm>
            <a:off x="5397500" y="0"/>
            <a:ext cx="3746500" cy="4509818"/>
          </a:xfrm>
        </p:spPr>
        <p:txBody>
          <a:bodyPr/>
          <a:lstStyle/>
          <a:p>
            <a:endParaRPr lang="en-US"/>
          </a:p>
        </p:txBody>
      </p:sp>
    </p:spTree>
    <p:extLst>
      <p:ext uri="{BB962C8B-B14F-4D97-AF65-F5344CB8AC3E}">
        <p14:creationId xmlns:p14="http://schemas.microsoft.com/office/powerpoint/2010/main" val="2202758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Impact statement slide _ whit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7780152" y="4574777"/>
            <a:ext cx="1094118" cy="360000"/>
          </a:xfrm>
          <a:prstGeom prst="rect">
            <a:avLst/>
          </a:prstGeom>
        </p:spPr>
      </p:pic>
    </p:spTree>
    <p:extLst>
      <p:ext uri="{BB962C8B-B14F-4D97-AF65-F5344CB8AC3E}">
        <p14:creationId xmlns:p14="http://schemas.microsoft.com/office/powerpoint/2010/main" val="293597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act us_sign off slide">
    <p:spTree>
      <p:nvGrpSpPr>
        <p:cNvPr id="1" name=""/>
        <p:cNvGrpSpPr/>
        <p:nvPr/>
      </p:nvGrpSpPr>
      <p:grpSpPr>
        <a:xfrm>
          <a:off x="0" y="0"/>
          <a:ext cx="0" cy="0"/>
          <a:chOff x="0" y="0"/>
          <a:chExt cx="0" cy="0"/>
        </a:xfrm>
      </p:grpSpPr>
      <p:sp>
        <p:nvSpPr>
          <p:cNvPr id="13" name="Rectangle 12"/>
          <p:cNvSpPr/>
          <p:nvPr userDrawn="1"/>
        </p:nvSpPr>
        <p:spPr>
          <a:xfrm>
            <a:off x="-1" y="0"/>
            <a:ext cx="9144001" cy="4509818"/>
          </a:xfrm>
          <a:prstGeom prst="rect">
            <a:avLst/>
          </a:prstGeom>
          <a:solidFill>
            <a:srgbClr val="C514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p:cNvPicPr>
            <a:picLocks noChangeAspect="1"/>
          </p:cNvPicPr>
          <p:nvPr userDrawn="1"/>
        </p:nvPicPr>
        <p:blipFill>
          <a:blip r:embed="rId2"/>
          <a:stretch>
            <a:fillRect/>
          </a:stretch>
        </p:blipFill>
        <p:spPr>
          <a:xfrm>
            <a:off x="7780152" y="4574777"/>
            <a:ext cx="1094118" cy="360000"/>
          </a:xfrm>
          <a:prstGeom prst="rect">
            <a:avLst/>
          </a:prstGeom>
        </p:spPr>
      </p:pic>
      <p:sp>
        <p:nvSpPr>
          <p:cNvPr id="22" name="Text Placeholder 15"/>
          <p:cNvSpPr>
            <a:spLocks noGrp="1"/>
          </p:cNvSpPr>
          <p:nvPr>
            <p:ph type="body" sz="quarter" idx="15"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2" name="Title 1"/>
          <p:cNvSpPr>
            <a:spLocks noGrp="1"/>
          </p:cNvSpPr>
          <p:nvPr>
            <p:ph type="title" hasCustomPrompt="1"/>
          </p:nvPr>
        </p:nvSpPr>
        <p:spPr>
          <a:xfrm>
            <a:off x="0" y="438518"/>
            <a:ext cx="9144000" cy="1293445"/>
          </a:xfrm>
        </p:spPr>
        <p:txBody>
          <a:bodyPr/>
          <a:lstStyle>
            <a:lvl1pPr algn="ctr">
              <a:lnSpc>
                <a:spcPct val="90000"/>
              </a:lnSpc>
              <a:defRPr sz="4000" b="0" i="0" baseline="0">
                <a:solidFill>
                  <a:srgbClr val="FFFFFF"/>
                </a:solidFill>
                <a:latin typeface="Arial"/>
                <a:cs typeface="Arial"/>
              </a:defRPr>
            </a:lvl1pPr>
          </a:lstStyle>
          <a:p>
            <a:r>
              <a:rPr lang="en-GB"/>
              <a:t>Contact us</a:t>
            </a:r>
            <a:endParaRPr lang="en-US"/>
          </a:p>
        </p:txBody>
      </p:sp>
      <p:sp>
        <p:nvSpPr>
          <p:cNvPr id="3" name="Content Placeholder 2"/>
          <p:cNvSpPr>
            <a:spLocks noGrp="1"/>
          </p:cNvSpPr>
          <p:nvPr>
            <p:ph idx="1" hasCustomPrompt="1"/>
          </p:nvPr>
        </p:nvSpPr>
        <p:spPr>
          <a:xfrm>
            <a:off x="822325" y="2077614"/>
            <a:ext cx="1434387" cy="680979"/>
          </a:xfrm>
        </p:spPr>
        <p:txBody>
          <a:bodyPr>
            <a:normAutofit/>
          </a:bodyPr>
          <a:lstStyle>
            <a:lvl1pPr marL="0" indent="0" algn="ctr">
              <a:buNone/>
              <a:defRPr sz="1800" b="1" i="0" baseline="0">
                <a:solidFill>
                  <a:schemeClr val="bg1"/>
                </a:solidFill>
                <a:latin typeface="Arial"/>
                <a:cs typeface="Arial"/>
              </a:defRPr>
            </a:lvl1pPr>
            <a:lvl2pPr marL="457200" indent="0">
              <a:buNone/>
              <a:defRPr sz="1400"/>
            </a:lvl2pPr>
            <a:lvl3pPr marL="914400" indent="0">
              <a:buNone/>
              <a:defRPr sz="1200"/>
            </a:lvl3pPr>
          </a:lstStyle>
          <a:p>
            <a:pPr lvl="0"/>
            <a:r>
              <a:rPr lang="en-GB"/>
              <a:t>Email:</a:t>
            </a:r>
          </a:p>
        </p:txBody>
      </p:sp>
      <p:sp>
        <p:nvSpPr>
          <p:cNvPr id="9" name="Text Placeholder 8"/>
          <p:cNvSpPr>
            <a:spLocks noGrp="1"/>
          </p:cNvSpPr>
          <p:nvPr>
            <p:ph type="body" sz="quarter" idx="10" hasCustomPrompt="1"/>
          </p:nvPr>
        </p:nvSpPr>
        <p:spPr>
          <a:xfrm>
            <a:off x="3690882" y="2077614"/>
            <a:ext cx="1762237" cy="680979"/>
          </a:xfrm>
        </p:spPr>
        <p:txBody>
          <a:bodyPr>
            <a:normAutofit/>
          </a:bodyPr>
          <a:lstStyle>
            <a:lvl1pPr marL="0" indent="0" algn="ctr">
              <a:buNone/>
              <a:defRPr sz="1800" b="1" i="0">
                <a:solidFill>
                  <a:schemeClr val="bg1"/>
                </a:solidFill>
                <a:latin typeface="Arial"/>
                <a:cs typeface="Aria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a:t>Telephone:</a:t>
            </a:r>
            <a:endParaRPr lang="en-US"/>
          </a:p>
        </p:txBody>
      </p:sp>
      <p:sp>
        <p:nvSpPr>
          <p:cNvPr id="11" name="Text Placeholder 10"/>
          <p:cNvSpPr>
            <a:spLocks noGrp="1"/>
          </p:cNvSpPr>
          <p:nvPr>
            <p:ph type="body" sz="quarter" idx="11" hasCustomPrompt="1"/>
          </p:nvPr>
        </p:nvSpPr>
        <p:spPr>
          <a:xfrm>
            <a:off x="6856940" y="2077614"/>
            <a:ext cx="1367271" cy="680979"/>
          </a:xfrm>
        </p:spPr>
        <p:txBody>
          <a:bodyPr>
            <a:normAutofit/>
          </a:bodyPr>
          <a:lstStyle>
            <a:lvl1pPr marL="0" indent="0" algn="ctr">
              <a:buNone/>
              <a:defRPr sz="1800" b="1" i="0">
                <a:solidFill>
                  <a:schemeClr val="bg1"/>
                </a:solidFill>
                <a:latin typeface="Arial"/>
                <a:cs typeface="Arial"/>
              </a:defRPr>
            </a:lvl1pPr>
          </a:lstStyle>
          <a:p>
            <a:pPr lvl="0"/>
            <a:r>
              <a:rPr lang="en-US"/>
              <a:t>Online:</a:t>
            </a:r>
          </a:p>
        </p:txBody>
      </p:sp>
      <p:sp>
        <p:nvSpPr>
          <p:cNvPr id="16" name="Text Placeholder 15"/>
          <p:cNvSpPr>
            <a:spLocks noGrp="1"/>
          </p:cNvSpPr>
          <p:nvPr>
            <p:ph type="body" sz="quarter" idx="12"/>
          </p:nvPr>
        </p:nvSpPr>
        <p:spPr>
          <a:xfrm>
            <a:off x="263337"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7" name="Text Placeholder 15"/>
          <p:cNvSpPr>
            <a:spLocks noGrp="1"/>
          </p:cNvSpPr>
          <p:nvPr>
            <p:ph type="body" sz="quarter" idx="13"/>
          </p:nvPr>
        </p:nvSpPr>
        <p:spPr>
          <a:xfrm>
            <a:off x="3295819"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8" name="Text Placeholder 15"/>
          <p:cNvSpPr>
            <a:spLocks noGrp="1"/>
          </p:cNvSpPr>
          <p:nvPr>
            <p:ph type="body" sz="quarter" idx="14"/>
          </p:nvPr>
        </p:nvSpPr>
        <p:spPr>
          <a:xfrm>
            <a:off x="6357049"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Tree>
    <p:extLst>
      <p:ext uri="{BB962C8B-B14F-4D97-AF65-F5344CB8AC3E}">
        <p14:creationId xmlns:p14="http://schemas.microsoft.com/office/powerpoint/2010/main" val="4150252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ontact us_sign off slide">
    <p:spTree>
      <p:nvGrpSpPr>
        <p:cNvPr id="1" name=""/>
        <p:cNvGrpSpPr/>
        <p:nvPr/>
      </p:nvGrpSpPr>
      <p:grpSpPr>
        <a:xfrm>
          <a:off x="0" y="0"/>
          <a:ext cx="0" cy="0"/>
          <a:chOff x="0" y="0"/>
          <a:chExt cx="0" cy="0"/>
        </a:xfrm>
      </p:grpSpPr>
      <p:sp>
        <p:nvSpPr>
          <p:cNvPr id="13" name="Rectangle 12"/>
          <p:cNvSpPr/>
          <p:nvPr userDrawn="1"/>
        </p:nvSpPr>
        <p:spPr>
          <a:xfrm>
            <a:off x="-1" y="0"/>
            <a:ext cx="9144001"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p:cNvPicPr>
            <a:picLocks noChangeAspect="1"/>
          </p:cNvPicPr>
          <p:nvPr userDrawn="1"/>
        </p:nvPicPr>
        <p:blipFill>
          <a:blip r:embed="rId2"/>
          <a:stretch>
            <a:fillRect/>
          </a:stretch>
        </p:blipFill>
        <p:spPr>
          <a:xfrm>
            <a:off x="7780152" y="4574777"/>
            <a:ext cx="1094118" cy="360000"/>
          </a:xfrm>
          <a:prstGeom prst="rect">
            <a:avLst/>
          </a:prstGeom>
        </p:spPr>
      </p:pic>
      <p:sp>
        <p:nvSpPr>
          <p:cNvPr id="22" name="Text Placeholder 15"/>
          <p:cNvSpPr>
            <a:spLocks noGrp="1"/>
          </p:cNvSpPr>
          <p:nvPr>
            <p:ph type="body" sz="quarter" idx="15"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2" name="Title 1"/>
          <p:cNvSpPr>
            <a:spLocks noGrp="1"/>
          </p:cNvSpPr>
          <p:nvPr>
            <p:ph type="title" hasCustomPrompt="1"/>
          </p:nvPr>
        </p:nvSpPr>
        <p:spPr>
          <a:xfrm>
            <a:off x="0" y="438518"/>
            <a:ext cx="9144000" cy="1293445"/>
          </a:xfrm>
        </p:spPr>
        <p:txBody>
          <a:bodyPr/>
          <a:lstStyle>
            <a:lvl1pPr algn="ctr">
              <a:lnSpc>
                <a:spcPct val="90000"/>
              </a:lnSpc>
              <a:defRPr sz="4000" b="0" i="0" baseline="0">
                <a:solidFill>
                  <a:srgbClr val="6E7C7C"/>
                </a:solidFill>
                <a:latin typeface="Arial"/>
                <a:cs typeface="Arial"/>
              </a:defRPr>
            </a:lvl1pPr>
          </a:lstStyle>
          <a:p>
            <a:r>
              <a:rPr lang="en-GB"/>
              <a:t>Contact us</a:t>
            </a:r>
            <a:endParaRPr lang="en-US"/>
          </a:p>
        </p:txBody>
      </p:sp>
      <p:sp>
        <p:nvSpPr>
          <p:cNvPr id="3" name="Content Placeholder 2"/>
          <p:cNvSpPr>
            <a:spLocks noGrp="1"/>
          </p:cNvSpPr>
          <p:nvPr>
            <p:ph idx="1" hasCustomPrompt="1"/>
          </p:nvPr>
        </p:nvSpPr>
        <p:spPr>
          <a:xfrm>
            <a:off x="822325" y="2077614"/>
            <a:ext cx="1434387" cy="680979"/>
          </a:xfrm>
        </p:spPr>
        <p:txBody>
          <a:bodyPr>
            <a:normAutofit/>
          </a:bodyPr>
          <a:lstStyle>
            <a:lvl1pPr marL="0" indent="0" algn="ctr">
              <a:buNone/>
              <a:defRPr sz="1800" b="1" i="0" baseline="0">
                <a:solidFill>
                  <a:schemeClr val="bg1"/>
                </a:solidFill>
                <a:latin typeface="Arial"/>
                <a:cs typeface="Arial"/>
              </a:defRPr>
            </a:lvl1pPr>
            <a:lvl2pPr marL="457200" indent="0">
              <a:buNone/>
              <a:defRPr sz="1400"/>
            </a:lvl2pPr>
            <a:lvl3pPr marL="914400" indent="0">
              <a:buNone/>
              <a:defRPr sz="1200"/>
            </a:lvl3pPr>
          </a:lstStyle>
          <a:p>
            <a:pPr lvl="0"/>
            <a:r>
              <a:rPr lang="en-GB"/>
              <a:t>Email:</a:t>
            </a:r>
          </a:p>
        </p:txBody>
      </p:sp>
      <p:sp>
        <p:nvSpPr>
          <p:cNvPr id="9" name="Text Placeholder 8"/>
          <p:cNvSpPr>
            <a:spLocks noGrp="1"/>
          </p:cNvSpPr>
          <p:nvPr>
            <p:ph type="body" sz="quarter" idx="10" hasCustomPrompt="1"/>
          </p:nvPr>
        </p:nvSpPr>
        <p:spPr>
          <a:xfrm>
            <a:off x="3690882" y="2077614"/>
            <a:ext cx="1762237" cy="680979"/>
          </a:xfrm>
        </p:spPr>
        <p:txBody>
          <a:bodyPr>
            <a:normAutofit/>
          </a:bodyPr>
          <a:lstStyle>
            <a:lvl1pPr marL="0" indent="0" algn="ctr">
              <a:buNone/>
              <a:defRPr sz="1800" b="1" i="0">
                <a:solidFill>
                  <a:schemeClr val="bg1"/>
                </a:solidFill>
                <a:latin typeface="Arial"/>
                <a:cs typeface="Aria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a:t>Telephone:</a:t>
            </a:r>
            <a:endParaRPr lang="en-US"/>
          </a:p>
        </p:txBody>
      </p:sp>
      <p:sp>
        <p:nvSpPr>
          <p:cNvPr id="11" name="Text Placeholder 10"/>
          <p:cNvSpPr>
            <a:spLocks noGrp="1"/>
          </p:cNvSpPr>
          <p:nvPr>
            <p:ph type="body" sz="quarter" idx="11" hasCustomPrompt="1"/>
          </p:nvPr>
        </p:nvSpPr>
        <p:spPr>
          <a:xfrm>
            <a:off x="6856940" y="2077614"/>
            <a:ext cx="1367271" cy="680979"/>
          </a:xfrm>
        </p:spPr>
        <p:txBody>
          <a:bodyPr>
            <a:normAutofit/>
          </a:bodyPr>
          <a:lstStyle>
            <a:lvl1pPr marL="0" indent="0" algn="ctr">
              <a:buNone/>
              <a:defRPr sz="1800" b="1" i="0">
                <a:solidFill>
                  <a:schemeClr val="bg1"/>
                </a:solidFill>
                <a:latin typeface="Arial"/>
                <a:cs typeface="Arial"/>
              </a:defRPr>
            </a:lvl1pPr>
          </a:lstStyle>
          <a:p>
            <a:pPr lvl="0"/>
            <a:r>
              <a:rPr lang="en-US"/>
              <a:t>Online:</a:t>
            </a:r>
          </a:p>
        </p:txBody>
      </p:sp>
      <p:sp>
        <p:nvSpPr>
          <p:cNvPr id="16" name="Text Placeholder 15"/>
          <p:cNvSpPr>
            <a:spLocks noGrp="1"/>
          </p:cNvSpPr>
          <p:nvPr>
            <p:ph type="body" sz="quarter" idx="12"/>
          </p:nvPr>
        </p:nvSpPr>
        <p:spPr>
          <a:xfrm>
            <a:off x="263337"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7" name="Text Placeholder 15"/>
          <p:cNvSpPr>
            <a:spLocks noGrp="1"/>
          </p:cNvSpPr>
          <p:nvPr>
            <p:ph type="body" sz="quarter" idx="13"/>
          </p:nvPr>
        </p:nvSpPr>
        <p:spPr>
          <a:xfrm>
            <a:off x="3295819"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
        <p:nvSpPr>
          <p:cNvPr id="18" name="Text Placeholder 15"/>
          <p:cNvSpPr>
            <a:spLocks noGrp="1"/>
          </p:cNvSpPr>
          <p:nvPr>
            <p:ph type="body" sz="quarter" idx="14"/>
          </p:nvPr>
        </p:nvSpPr>
        <p:spPr>
          <a:xfrm>
            <a:off x="6357049" y="2465387"/>
            <a:ext cx="2552362" cy="447675"/>
          </a:xfrm>
        </p:spPr>
        <p:txBody>
          <a:bodyPr>
            <a:noAutofit/>
          </a:bodyPr>
          <a:lstStyle>
            <a:lvl1pPr marL="0" indent="0" algn="ctr">
              <a:buNone/>
              <a:defRPr sz="14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pPr lvl="0"/>
            <a:r>
              <a:rPr lang="en-GB"/>
              <a:t>Click to edit Master text styles</a:t>
            </a:r>
            <a:endParaRPr lang="en-US"/>
          </a:p>
        </p:txBody>
      </p:sp>
    </p:spTree>
    <p:extLst>
      <p:ext uri="{BB962C8B-B14F-4D97-AF65-F5344CB8AC3E}">
        <p14:creationId xmlns:p14="http://schemas.microsoft.com/office/powerpoint/2010/main" val="220216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rgbClr val="3739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4901" y="1845433"/>
            <a:ext cx="8229600" cy="857250"/>
          </a:xfrm>
        </p:spPr>
        <p:txBody>
          <a:bodyPr/>
          <a:lstStyle>
            <a:lvl1pPr>
              <a:lnSpc>
                <a:spcPct val="80000"/>
              </a:lnSpc>
              <a:defRPr sz="4400" b="0">
                <a:solidFill>
                  <a:srgbClr val="6E7C7C"/>
                </a:solidFill>
                <a:latin typeface="+mn-lt"/>
              </a:defRPr>
            </a:lvl1pPr>
          </a:lstStyle>
          <a:p>
            <a:r>
              <a:rPr lang="en-GB"/>
              <a:t>Divider title</a:t>
            </a:r>
            <a:endParaRPr lang="en-US"/>
          </a:p>
        </p:txBody>
      </p:sp>
      <p:sp>
        <p:nvSpPr>
          <p:cNvPr id="4" name="Text Placeholder 8"/>
          <p:cNvSpPr>
            <a:spLocks noGrp="1"/>
          </p:cNvSpPr>
          <p:nvPr>
            <p:ph type="body" sz="quarter" idx="10" hasCustomPrompt="1"/>
          </p:nvPr>
        </p:nvSpPr>
        <p:spPr>
          <a:xfrm>
            <a:off x="303746" y="410676"/>
            <a:ext cx="4175890" cy="680979"/>
          </a:xfrm>
        </p:spPr>
        <p:txBody>
          <a:bodyPr>
            <a:noAutofit/>
          </a:bodyPr>
          <a:lstStyle>
            <a:lvl1pPr marL="0" indent="0" algn="l" rtl="0">
              <a:buNone/>
              <a:defRPr lang="en-GB" sz="1800" b="0" i="0" u="none" strike="noStrike" kern="1200" spc="0" baseline="0" smtClean="0">
                <a:solidFill>
                  <a:srgbClr val="6E7C7C"/>
                </a:solidFill>
                <a:cs typeface="Gotham Book"/>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rtl="0"/>
            <a:r>
              <a:rPr lang="en-GB" sz="2200" b="0" i="0" u="none" strike="noStrike" kern="1200" spc="0" baseline="30000">
                <a:solidFill>
                  <a:srgbClr val="6E7C7C"/>
                </a:solidFill>
                <a:latin typeface="+mn-lt"/>
                <a:ea typeface="+mn-ea"/>
                <a:cs typeface="Gotham Book"/>
              </a:rPr>
              <a:t>Facilitating a better future</a:t>
            </a:r>
            <a:endParaRPr lang="en-US"/>
          </a:p>
        </p:txBody>
      </p:sp>
      <p:sp>
        <p:nvSpPr>
          <p:cNvPr id="5"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pic>
        <p:nvPicPr>
          <p:cNvPr id="3" name="Picture 2"/>
          <p:cNvPicPr>
            <a:picLocks noChangeAspect="1"/>
          </p:cNvPicPr>
          <p:nvPr userDrawn="1"/>
        </p:nvPicPr>
        <p:blipFill>
          <a:blip r:embed="rId2"/>
          <a:stretch>
            <a:fillRect/>
          </a:stretch>
        </p:blipFill>
        <p:spPr>
          <a:xfrm>
            <a:off x="6862157" y="410676"/>
            <a:ext cx="4450285" cy="4320000"/>
          </a:xfrm>
          <a:prstGeom prst="rect">
            <a:avLst/>
          </a:prstGeom>
        </p:spPr>
      </p:pic>
    </p:spTree>
    <p:extLst>
      <p:ext uri="{BB962C8B-B14F-4D97-AF65-F5344CB8AC3E}">
        <p14:creationId xmlns:p14="http://schemas.microsoft.com/office/powerpoint/2010/main" val="369893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C514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p:cNvSpPr>
            <a:spLocks noGrp="1"/>
          </p:cNvSpPr>
          <p:nvPr>
            <p:ph type="title" hasCustomPrompt="1"/>
          </p:nvPr>
        </p:nvSpPr>
        <p:spPr>
          <a:xfrm>
            <a:off x="304901" y="1845433"/>
            <a:ext cx="8229600" cy="857250"/>
          </a:xfrm>
        </p:spPr>
        <p:txBody>
          <a:bodyPr/>
          <a:lstStyle>
            <a:lvl1pPr>
              <a:lnSpc>
                <a:spcPct val="80000"/>
              </a:lnSpc>
              <a:defRPr sz="4400" b="0">
                <a:solidFill>
                  <a:srgbClr val="FFFFFF"/>
                </a:solidFill>
                <a:latin typeface="+mn-lt"/>
              </a:defRPr>
            </a:lvl1pPr>
          </a:lstStyle>
          <a:p>
            <a:r>
              <a:rPr lang="en-GB"/>
              <a:t>Divider title</a:t>
            </a:r>
            <a:endParaRPr lang="en-US"/>
          </a:p>
        </p:txBody>
      </p:sp>
      <p:sp>
        <p:nvSpPr>
          <p:cNvPr id="5" name="Text Placeholder 8"/>
          <p:cNvSpPr>
            <a:spLocks noGrp="1"/>
          </p:cNvSpPr>
          <p:nvPr>
            <p:ph type="body" sz="quarter" idx="10" hasCustomPrompt="1"/>
          </p:nvPr>
        </p:nvSpPr>
        <p:spPr>
          <a:xfrm>
            <a:off x="303746" y="410676"/>
            <a:ext cx="4175890" cy="680979"/>
          </a:xfrm>
        </p:spPr>
        <p:txBody>
          <a:bodyPr>
            <a:normAutofit/>
          </a:bodyPr>
          <a:lstStyle>
            <a:lvl1pPr marL="0" indent="0" algn="l" rtl="0">
              <a:buNone/>
              <a:defRPr lang="en-GB" sz="1800" b="0" i="0" u="none" strike="noStrike" kern="1200" spc="0" baseline="0" smtClean="0">
                <a:solidFill>
                  <a:schemeClr val="bg2"/>
                </a:solidFill>
                <a:cs typeface="Gotham Book"/>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rtl="0"/>
            <a:r>
              <a:rPr lang="en-GB" sz="2200" b="0" i="0" u="none" strike="noStrike" kern="1200" spc="0" baseline="30000">
                <a:solidFill>
                  <a:srgbClr val="6E7C7C"/>
                </a:solidFill>
                <a:latin typeface="+mn-lt"/>
                <a:ea typeface="+mn-ea"/>
                <a:cs typeface="Gotham Book"/>
              </a:rPr>
              <a:t>Facilitating a better future</a:t>
            </a:r>
            <a:endParaRPr lang="en-US"/>
          </a:p>
        </p:txBody>
      </p:sp>
      <p:sp>
        <p:nvSpPr>
          <p:cNvPr id="6"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FFFFFF"/>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pic>
        <p:nvPicPr>
          <p:cNvPr id="8" name="Picture 7"/>
          <p:cNvPicPr>
            <a:picLocks noChangeAspect="1"/>
          </p:cNvPicPr>
          <p:nvPr userDrawn="1"/>
        </p:nvPicPr>
        <p:blipFill>
          <a:blip r:embed="rId2"/>
          <a:stretch>
            <a:fillRect/>
          </a:stretch>
        </p:blipFill>
        <p:spPr>
          <a:xfrm>
            <a:off x="6850063" y="410676"/>
            <a:ext cx="4450285" cy="4320000"/>
          </a:xfrm>
          <a:prstGeom prst="rect">
            <a:avLst/>
          </a:prstGeom>
        </p:spPr>
      </p:pic>
    </p:spTree>
    <p:extLst>
      <p:ext uri="{BB962C8B-B14F-4D97-AF65-F5344CB8AC3E}">
        <p14:creationId xmlns:p14="http://schemas.microsoft.com/office/powerpoint/2010/main" val="3409960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vider_dark colour_crop of shie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9EE2C5-496E-448E-A2C2-532ABDB98F30}"/>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7" name="Rectangle 6"/>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
        <p:nvSpPr>
          <p:cNvPr id="10" name="Content Placeholder 2"/>
          <p:cNvSpPr>
            <a:spLocks noGrp="1"/>
          </p:cNvSpPr>
          <p:nvPr>
            <p:ph sz="half" idx="1"/>
          </p:nvPr>
        </p:nvSpPr>
        <p:spPr>
          <a:xfrm>
            <a:off x="283557" y="1045402"/>
            <a:ext cx="3932779" cy="2955253"/>
          </a:xfrm>
        </p:spPr>
        <p:txBody>
          <a:bodyPr>
            <a:normAutofit/>
          </a:bodyPr>
          <a:lstStyle>
            <a:lvl1pPr marL="0" indent="0">
              <a:buNone/>
              <a:defRPr sz="1800" b="1"/>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pic>
        <p:nvPicPr>
          <p:cNvPr id="13" name="Picture 12"/>
          <p:cNvPicPr>
            <a:picLocks noChangeAspect="1"/>
          </p:cNvPicPr>
          <p:nvPr userDrawn="1"/>
        </p:nvPicPr>
        <p:blipFill>
          <a:blip r:embed="rId2"/>
          <a:stretch>
            <a:fillRect/>
          </a:stretch>
        </p:blipFill>
        <p:spPr>
          <a:xfrm>
            <a:off x="7780152" y="4574777"/>
            <a:ext cx="1094118" cy="360000"/>
          </a:xfrm>
          <a:prstGeom prst="rect">
            <a:avLst/>
          </a:prstGeom>
        </p:spPr>
      </p:pic>
      <p:sp>
        <p:nvSpPr>
          <p:cNvPr id="14"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472444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ttom bar 2 bullet columnss">
    <p:spTree>
      <p:nvGrpSpPr>
        <p:cNvPr id="1" name=""/>
        <p:cNvGrpSpPr/>
        <p:nvPr/>
      </p:nvGrpSpPr>
      <p:grpSpPr>
        <a:xfrm>
          <a:off x="0" y="0"/>
          <a:ext cx="0" cy="0"/>
          <a:chOff x="0" y="0"/>
          <a:chExt cx="0" cy="0"/>
        </a:xfrm>
      </p:grpSpPr>
      <p:sp>
        <p:nvSpPr>
          <p:cNvPr id="6" name="Rectangle 5"/>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283557" y="1045402"/>
            <a:ext cx="3932779" cy="2955253"/>
          </a:xfrm>
        </p:spPr>
        <p:txBody>
          <a:bodyPr>
            <a:normAutofit/>
          </a:bodyPr>
          <a:lstStyle>
            <a:lvl1pPr marL="0" indent="0">
              <a:buNone/>
              <a:defRPr sz="1800" b="1"/>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4" name="Content Placeholder 3"/>
          <p:cNvSpPr>
            <a:spLocks noGrp="1"/>
          </p:cNvSpPr>
          <p:nvPr>
            <p:ph sz="half" idx="2"/>
          </p:nvPr>
        </p:nvSpPr>
        <p:spPr>
          <a:xfrm>
            <a:off x="4624706" y="1045402"/>
            <a:ext cx="3937663" cy="2955253"/>
          </a:xfrm>
        </p:spPr>
        <p:txBody>
          <a:bodyPr>
            <a:normAutofit/>
          </a:bodyPr>
          <a:lstStyle>
            <a:lvl1pPr>
              <a:defRPr sz="1800"/>
            </a:lvl1pPr>
            <a:lvl2pPr>
              <a:defRPr sz="1400"/>
            </a:lvl2pPr>
            <a:lvl3pPr>
              <a:defRPr sz="12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8" name="TextBox 7">
            <a:extLst>
              <a:ext uri="{FF2B5EF4-FFF2-40B4-BE49-F238E27FC236}">
                <a16:creationId xmlns:a16="http://schemas.microsoft.com/office/drawing/2014/main" id="{CD9EE2C5-496E-448E-A2C2-532ABDB98F30}"/>
              </a:ext>
            </a:extLst>
          </p:cNvPr>
          <p:cNvSpPr txBox="1"/>
          <p:nvPr userDrawn="1"/>
        </p:nvSpPr>
        <p:spPr>
          <a:xfrm>
            <a:off x="-2144674" y="0"/>
            <a:ext cx="1980220" cy="861774"/>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ts val="0"/>
              </a:spcBef>
              <a:spcAft>
                <a:spcPts val="600"/>
              </a:spcAft>
              <a:buClr>
                <a:schemeClr val="accent1"/>
              </a:buClr>
              <a:buSzPct val="110000"/>
              <a:buFont typeface="Arial"/>
              <a:buNone/>
              <a:tabLst/>
              <a:defRPr/>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a:p>
            <a:pPr marL="171450" indent="-171450" algn="l">
              <a:spcAft>
                <a:spcPts val="600"/>
              </a:spcAft>
              <a:buClr>
                <a:schemeClr val="accent1"/>
              </a:buClr>
              <a:buSzPct val="110000"/>
              <a:buFont typeface="Arial"/>
              <a:buChar char="•"/>
            </a:pPr>
            <a:endParaRPr lang="en-GB" sz="1000"/>
          </a:p>
        </p:txBody>
      </p:sp>
      <p:pic>
        <p:nvPicPr>
          <p:cNvPr id="7" name="Picture 6"/>
          <p:cNvPicPr>
            <a:picLocks noChangeAspect="1"/>
          </p:cNvPicPr>
          <p:nvPr userDrawn="1"/>
        </p:nvPicPr>
        <p:blipFill>
          <a:blip r:embed="rId2"/>
          <a:stretch>
            <a:fillRect/>
          </a:stretch>
        </p:blipFill>
        <p:spPr>
          <a:xfrm>
            <a:off x="7780152" y="4574777"/>
            <a:ext cx="1094118" cy="360000"/>
          </a:xfrm>
          <a:prstGeom prst="rect">
            <a:avLst/>
          </a:prstGeom>
        </p:spPr>
      </p:pic>
      <p:sp>
        <p:nvSpPr>
          <p:cNvPr id="12"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15"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3772139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Divider_dark colour_crop of shie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9EE2C5-496E-448E-A2C2-532ABDB98F30}"/>
              </a:ext>
            </a:extLst>
          </p:cNvPr>
          <p:cNvSpPr txBox="1"/>
          <p:nvPr userDrawn="1"/>
        </p:nvSpPr>
        <p:spPr>
          <a:xfrm>
            <a:off x="-2144674" y="0"/>
            <a:ext cx="1980220" cy="630942"/>
          </a:xfrm>
          <a:prstGeom prst="rect">
            <a:avLst/>
          </a:prstGeom>
          <a:noFill/>
        </p:spPr>
        <p:txBody>
          <a:bodyPr wrap="square" lIns="0" rIns="0" rtlCol="0">
            <a:spAutoFit/>
          </a:bodyPr>
          <a:lstStyle/>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7" name="Rectangle 6"/>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noFill/>
              </a:ln>
              <a:effectLst/>
            </a:endParaRPr>
          </a:p>
        </p:txBody>
      </p:sp>
      <p:sp>
        <p:nvSpPr>
          <p:cNvPr id="8"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
        <p:nvSpPr>
          <p:cNvPr id="10" name="Content Placeholder 2"/>
          <p:cNvSpPr>
            <a:spLocks noGrp="1"/>
          </p:cNvSpPr>
          <p:nvPr>
            <p:ph sz="half" idx="1"/>
          </p:nvPr>
        </p:nvSpPr>
        <p:spPr>
          <a:xfrm>
            <a:off x="283557" y="1045402"/>
            <a:ext cx="3932779" cy="2955253"/>
          </a:xfrm>
        </p:spPr>
        <p:txBody>
          <a:bodyPr>
            <a:normAutofit/>
          </a:bodyPr>
          <a:lstStyle>
            <a:lvl1pPr marL="0" indent="0">
              <a:buNone/>
              <a:defRPr sz="1800" b="1">
                <a:solidFill>
                  <a:schemeClr val="bg1"/>
                </a:solidFill>
              </a:defRPr>
            </a:lvl1pPr>
            <a:lvl2pPr>
              <a:defRPr sz="1400">
                <a:solidFill>
                  <a:schemeClr val="bg1"/>
                </a:solidFill>
              </a:defRPr>
            </a:lvl2pPr>
            <a:lvl3pPr>
              <a:defRPr sz="1200">
                <a:solidFill>
                  <a:schemeClr val="bg1"/>
                </a:solidFill>
              </a:defRPr>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pic>
        <p:nvPicPr>
          <p:cNvPr id="13" name="Picture 12"/>
          <p:cNvPicPr>
            <a:picLocks noChangeAspect="1"/>
          </p:cNvPicPr>
          <p:nvPr userDrawn="1"/>
        </p:nvPicPr>
        <p:blipFill>
          <a:blip r:embed="rId2"/>
          <a:stretch>
            <a:fillRect/>
          </a:stretch>
        </p:blipFill>
        <p:spPr>
          <a:xfrm>
            <a:off x="7780152" y="4574777"/>
            <a:ext cx="1094118" cy="360000"/>
          </a:xfrm>
          <a:prstGeom prst="rect">
            <a:avLst/>
          </a:prstGeom>
        </p:spPr>
      </p:pic>
      <p:sp>
        <p:nvSpPr>
          <p:cNvPr id="14"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455546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ttom bar 2 bullet columnss">
    <p:spTree>
      <p:nvGrpSpPr>
        <p:cNvPr id="1" name=""/>
        <p:cNvGrpSpPr/>
        <p:nvPr/>
      </p:nvGrpSpPr>
      <p:grpSpPr>
        <a:xfrm>
          <a:off x="0" y="0"/>
          <a:ext cx="0" cy="0"/>
          <a:chOff x="0" y="0"/>
          <a:chExt cx="0" cy="0"/>
        </a:xfrm>
      </p:grpSpPr>
      <p:sp>
        <p:nvSpPr>
          <p:cNvPr id="6" name="Rectangle 5"/>
          <p:cNvSpPr/>
          <p:nvPr userDrawn="1"/>
        </p:nvSpPr>
        <p:spPr>
          <a:xfrm>
            <a:off x="-1" y="0"/>
            <a:ext cx="9409546" cy="4509818"/>
          </a:xfrm>
          <a:prstGeom prst="rect">
            <a:avLst/>
          </a:prstGeom>
          <a:solidFill>
            <a:srgbClr val="373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
        <p:nvSpPr>
          <p:cNvPr id="3" name="Content Placeholder 2"/>
          <p:cNvSpPr>
            <a:spLocks noGrp="1"/>
          </p:cNvSpPr>
          <p:nvPr>
            <p:ph sz="half" idx="1"/>
          </p:nvPr>
        </p:nvSpPr>
        <p:spPr>
          <a:xfrm>
            <a:off x="283557" y="1045402"/>
            <a:ext cx="3932779" cy="2955253"/>
          </a:xfrm>
        </p:spPr>
        <p:txBody>
          <a:bodyPr>
            <a:normAutofit/>
          </a:bodyPr>
          <a:lstStyle>
            <a:lvl1pPr marL="0" indent="0">
              <a:buNone/>
              <a:defRPr sz="1800" b="1">
                <a:solidFill>
                  <a:srgbClr val="FFFFFF"/>
                </a:solidFill>
              </a:defRPr>
            </a:lvl1pPr>
            <a:lvl2pPr>
              <a:defRPr sz="1400">
                <a:solidFill>
                  <a:srgbClr val="FFFFFF"/>
                </a:solidFill>
              </a:defRPr>
            </a:lvl2pPr>
            <a:lvl3pPr>
              <a:defRPr sz="1200">
                <a:solidFill>
                  <a:srgbClr val="FFFFFF"/>
                </a:solidFill>
              </a:defRPr>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4" name="Content Placeholder 3"/>
          <p:cNvSpPr>
            <a:spLocks noGrp="1"/>
          </p:cNvSpPr>
          <p:nvPr>
            <p:ph sz="half" idx="2"/>
          </p:nvPr>
        </p:nvSpPr>
        <p:spPr>
          <a:xfrm>
            <a:off x="4624706" y="1045402"/>
            <a:ext cx="3937663" cy="2955253"/>
          </a:xfrm>
        </p:spPr>
        <p:txBody>
          <a:bodyPr>
            <a:normAutofit/>
          </a:bodyPr>
          <a:lstStyle>
            <a:lvl1pPr>
              <a:defRPr sz="1800">
                <a:solidFill>
                  <a:srgbClr val="FFFFFF"/>
                </a:solidFill>
              </a:defRPr>
            </a:lvl1pPr>
            <a:lvl2pPr>
              <a:defRPr sz="1400">
                <a:solidFill>
                  <a:srgbClr val="FFFFFF"/>
                </a:solidFill>
              </a:defRPr>
            </a:lvl2pPr>
            <a:lvl3pPr>
              <a:defRPr sz="1200">
                <a:solidFill>
                  <a:srgbClr val="FFFFFF"/>
                </a:solidFill>
              </a:defRPr>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8" name="TextBox 7">
            <a:extLst>
              <a:ext uri="{FF2B5EF4-FFF2-40B4-BE49-F238E27FC236}">
                <a16:creationId xmlns:a16="http://schemas.microsoft.com/office/drawing/2014/main" id="{CD9EE2C5-496E-448E-A2C2-532ABDB98F30}"/>
              </a:ext>
            </a:extLst>
          </p:cNvPr>
          <p:cNvSpPr txBox="1"/>
          <p:nvPr userDrawn="1"/>
        </p:nvSpPr>
        <p:spPr>
          <a:xfrm>
            <a:off x="-2144674" y="0"/>
            <a:ext cx="1980220" cy="861774"/>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ts val="0"/>
              </a:spcBef>
              <a:spcAft>
                <a:spcPts val="600"/>
              </a:spcAft>
              <a:buClr>
                <a:schemeClr val="accent1"/>
              </a:buClr>
              <a:buSzPct val="110000"/>
              <a:buFont typeface="Arial"/>
              <a:buNone/>
              <a:tabLst/>
              <a:defRPr/>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a:p>
            <a:pPr marL="171450" indent="-171450" algn="l">
              <a:spcAft>
                <a:spcPts val="600"/>
              </a:spcAft>
              <a:buClr>
                <a:schemeClr val="accent1"/>
              </a:buClr>
              <a:buSzPct val="110000"/>
              <a:buFont typeface="Arial"/>
              <a:buChar char="•"/>
            </a:pPr>
            <a:endParaRPr lang="en-GB" sz="1000"/>
          </a:p>
        </p:txBody>
      </p:sp>
      <p:pic>
        <p:nvPicPr>
          <p:cNvPr id="7" name="Picture 6"/>
          <p:cNvPicPr>
            <a:picLocks noChangeAspect="1"/>
          </p:cNvPicPr>
          <p:nvPr userDrawn="1"/>
        </p:nvPicPr>
        <p:blipFill>
          <a:blip r:embed="rId2"/>
          <a:stretch>
            <a:fillRect/>
          </a:stretch>
        </p:blipFill>
        <p:spPr>
          <a:xfrm>
            <a:off x="7780152" y="4574777"/>
            <a:ext cx="1094118" cy="360000"/>
          </a:xfrm>
          <a:prstGeom prst="rect">
            <a:avLst/>
          </a:prstGeom>
        </p:spPr>
      </p:pic>
      <p:sp>
        <p:nvSpPr>
          <p:cNvPr id="12"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Tree>
    <p:extLst>
      <p:ext uri="{BB962C8B-B14F-4D97-AF65-F5344CB8AC3E}">
        <p14:creationId xmlns:p14="http://schemas.microsoft.com/office/powerpoint/2010/main" val="1734264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bar full text">
    <p:spTree>
      <p:nvGrpSpPr>
        <p:cNvPr id="1" name=""/>
        <p:cNvGrpSpPr/>
        <p:nvPr/>
      </p:nvGrpSpPr>
      <p:grpSpPr>
        <a:xfrm>
          <a:off x="0" y="0"/>
          <a:ext cx="0" cy="0"/>
          <a:chOff x="0" y="0"/>
          <a:chExt cx="0" cy="0"/>
        </a:xfrm>
      </p:grpSpPr>
      <p:sp>
        <p:nvSpPr>
          <p:cNvPr id="8" name="Rectangle 7"/>
          <p:cNvSpPr/>
          <p:nvPr userDrawn="1"/>
        </p:nvSpPr>
        <p:spPr>
          <a:xfrm>
            <a:off x="-1" y="0"/>
            <a:ext cx="9409546" cy="4509818"/>
          </a:xfrm>
          <a:prstGeom prst="rect">
            <a:avLst/>
          </a:prstGeom>
          <a:solidFill>
            <a:srgbClr val="6E7C7C">
              <a:alpha val="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2"/>
          <a:stretch>
            <a:fillRect/>
          </a:stretch>
        </p:blipFill>
        <p:spPr>
          <a:xfrm>
            <a:off x="7780152" y="4574777"/>
            <a:ext cx="1094118" cy="360000"/>
          </a:xfrm>
          <a:prstGeom prst="rect">
            <a:avLst/>
          </a:prstGeom>
        </p:spPr>
      </p:pic>
      <p:sp>
        <p:nvSpPr>
          <p:cNvPr id="16" name="Text Placeholder 15"/>
          <p:cNvSpPr>
            <a:spLocks noGrp="1"/>
          </p:cNvSpPr>
          <p:nvPr>
            <p:ph type="body" sz="quarter" idx="12" hasCustomPrompt="1"/>
          </p:nvPr>
        </p:nvSpPr>
        <p:spPr>
          <a:xfrm>
            <a:off x="304901" y="4635501"/>
            <a:ext cx="2552362" cy="447675"/>
          </a:xfrm>
        </p:spPr>
        <p:txBody>
          <a:bodyPr>
            <a:noAutofit/>
          </a:bodyPr>
          <a:lstStyle>
            <a:lvl1pPr marL="0" indent="0" algn="l">
              <a:buNone/>
              <a:defRPr sz="1200">
                <a:solidFill>
                  <a:srgbClr val="6E7C7C"/>
                </a:solidFill>
                <a:latin typeface="Arial"/>
                <a:cs typeface="Arial"/>
              </a:defRPr>
            </a:lvl1pPr>
            <a:lvl2pPr marL="457200" indent="0">
              <a:buNone/>
              <a:defRPr sz="1400">
                <a:latin typeface="Arial"/>
                <a:cs typeface="Arial"/>
              </a:defRPr>
            </a:lvl2pPr>
            <a:lvl3pPr marL="914400" indent="0">
              <a:buNone/>
              <a:defRPr sz="1400">
                <a:latin typeface="Arial"/>
                <a:cs typeface="Arial"/>
              </a:defRPr>
            </a:lvl3pPr>
            <a:lvl4pPr marL="1371600" indent="0">
              <a:buNone/>
              <a:defRPr sz="1400">
                <a:latin typeface="Arial"/>
                <a:cs typeface="Arial"/>
              </a:defRPr>
            </a:lvl4pPr>
            <a:lvl5pPr marL="1828800" indent="0">
              <a:buNone/>
              <a:defRPr sz="1400">
                <a:latin typeface="Arial"/>
                <a:cs typeface="Arial"/>
              </a:defRPr>
            </a:lvl5pPr>
          </a:lstStyle>
          <a:p>
            <a:r>
              <a:rPr lang="en-GB"/>
              <a:t>06 Presentation running title</a:t>
            </a:r>
            <a:endParaRPr lang="en-US"/>
          </a:p>
        </p:txBody>
      </p:sp>
      <p:sp>
        <p:nvSpPr>
          <p:cNvPr id="7" name="TextBox 6">
            <a:extLst>
              <a:ext uri="{FF2B5EF4-FFF2-40B4-BE49-F238E27FC236}">
                <a16:creationId xmlns:a16="http://schemas.microsoft.com/office/drawing/2014/main" id="{CD9EE2C5-496E-448E-A2C2-532ABDB98F30}"/>
              </a:ext>
            </a:extLst>
          </p:cNvPr>
          <p:cNvSpPr txBox="1"/>
          <p:nvPr userDrawn="1"/>
        </p:nvSpPr>
        <p:spPr>
          <a:xfrm>
            <a:off x="-2144674" y="0"/>
            <a:ext cx="1980220" cy="861774"/>
          </a:xfrm>
          <a:prstGeom prst="rect">
            <a:avLst/>
          </a:prstGeom>
          <a:noFill/>
        </p:spPr>
        <p:txBody>
          <a:bodyPr wrap="square" lIns="0" rIns="0" rtlCol="0">
            <a:spAutoFit/>
          </a:bodyPr>
          <a:lstStyle/>
          <a:p>
            <a:pPr algn="l">
              <a:spcAft>
                <a:spcPts val="600"/>
              </a:spcAft>
              <a:buClr>
                <a:schemeClr val="accent1"/>
              </a:buClr>
              <a:buSzPct val="110000"/>
            </a:pPr>
            <a:r>
              <a:rPr lang="en-GB" sz="1000" baseline="0"/>
              <a:t>’</a:t>
            </a:r>
            <a:endParaRPr lang="en-GB" sz="1000"/>
          </a:p>
          <a:p>
            <a:pPr algn="l">
              <a:spcAft>
                <a:spcPts val="600"/>
              </a:spcAft>
              <a:buClr>
                <a:schemeClr val="accent1"/>
              </a:buClr>
              <a:buSzPct val="110000"/>
            </a:pPr>
            <a:r>
              <a:rPr lang="en-GB" sz="1000" b="1"/>
              <a:t>How to use this slide layout:</a:t>
            </a:r>
          </a:p>
          <a:p>
            <a:pPr marL="171450" indent="-171450" algn="l">
              <a:spcAft>
                <a:spcPts val="600"/>
              </a:spcAft>
              <a:buClr>
                <a:schemeClr val="accent1"/>
              </a:buClr>
              <a:buSzPct val="110000"/>
              <a:buFont typeface="Arial"/>
              <a:buChar char="•"/>
            </a:pPr>
            <a:r>
              <a:rPr lang="en-GB" sz="1000"/>
              <a:t>Type your text into the placeholders on the slide</a:t>
            </a:r>
          </a:p>
        </p:txBody>
      </p:sp>
      <p:sp>
        <p:nvSpPr>
          <p:cNvPr id="17" name="Content Placeholder 2"/>
          <p:cNvSpPr>
            <a:spLocks noGrp="1"/>
          </p:cNvSpPr>
          <p:nvPr>
            <p:ph idx="1"/>
          </p:nvPr>
        </p:nvSpPr>
        <p:spPr>
          <a:xfrm>
            <a:off x="333948" y="1070000"/>
            <a:ext cx="8229600" cy="3079397"/>
          </a:xfrm>
        </p:spPr>
        <p:txBody>
          <a:bodyPr/>
          <a:lstStyle>
            <a:lvl1pPr>
              <a:defRPr sz="1800"/>
            </a:lvl1pPr>
            <a:lvl2pPr>
              <a:defRPr sz="1400"/>
            </a:lvl2pPr>
            <a:lvl3pPr>
              <a:defRPr sz="1200"/>
            </a:lvl3pPr>
          </a:lstStyle>
          <a:p>
            <a:pPr lvl="0"/>
            <a:r>
              <a:rPr lang="en-GB"/>
              <a:t>Click to edit Master text styles</a:t>
            </a:r>
          </a:p>
          <a:p>
            <a:pPr lvl="1"/>
            <a:r>
              <a:rPr lang="en-GB"/>
              <a:t>Second level</a:t>
            </a:r>
          </a:p>
          <a:p>
            <a:pPr lvl="2"/>
            <a:r>
              <a:rPr lang="en-GB"/>
              <a:t>Third level</a:t>
            </a:r>
          </a:p>
        </p:txBody>
      </p:sp>
      <p:sp>
        <p:nvSpPr>
          <p:cNvPr id="20" name="Title 1"/>
          <p:cNvSpPr>
            <a:spLocks noGrp="1"/>
          </p:cNvSpPr>
          <p:nvPr>
            <p:ph type="title"/>
          </p:nvPr>
        </p:nvSpPr>
        <p:spPr>
          <a:xfrm>
            <a:off x="235533" y="115262"/>
            <a:ext cx="8229600" cy="857250"/>
          </a:xfrm>
        </p:spPr>
        <p:txBody>
          <a:bodyPr/>
          <a:lstStyle>
            <a:lvl1pPr algn="l">
              <a:defRPr sz="4400" b="0">
                <a:solidFill>
                  <a:srgbClr val="C5143D"/>
                </a:solidFill>
              </a:defRPr>
            </a:lvl1pPr>
          </a:lstStyle>
          <a:p>
            <a:r>
              <a:rPr lang="en-GB"/>
              <a:t>Click to edit Master title style</a:t>
            </a:r>
            <a:endParaRPr lang="en-US"/>
          </a:p>
        </p:txBody>
      </p:sp>
    </p:spTree>
    <p:extLst>
      <p:ext uri="{BB962C8B-B14F-4D97-AF65-F5344CB8AC3E}">
        <p14:creationId xmlns:p14="http://schemas.microsoft.com/office/powerpoint/2010/main" val="1084462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Autofit/>
          </a:bodyPr>
          <a:lstStyle/>
          <a:p>
            <a:r>
              <a:rPr lang="en-GB"/>
              <a:t>Click to edit Master title style</a:t>
            </a:r>
            <a:endParaRPr lang="en-US"/>
          </a:p>
        </p:txBody>
      </p:sp>
      <p:sp>
        <p:nvSpPr>
          <p:cNvPr id="3" name="Text Placeholder 2"/>
          <p:cNvSpPr>
            <a:spLocks noGrp="1"/>
          </p:cNvSpPr>
          <p:nvPr>
            <p:ph type="body" idx="1"/>
          </p:nvPr>
        </p:nvSpPr>
        <p:spPr>
          <a:xfrm>
            <a:off x="457200" y="1200152"/>
            <a:ext cx="8229600" cy="307939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5938677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67" r:id="rId3"/>
    <p:sldLayoutId id="2147483716" r:id="rId4"/>
    <p:sldLayoutId id="2147483717" r:id="rId5"/>
    <p:sldLayoutId id="2147483652" r:id="rId6"/>
    <p:sldLayoutId id="2147483768" r:id="rId7"/>
    <p:sldLayoutId id="2147483769" r:id="rId8"/>
    <p:sldLayoutId id="2147483650" r:id="rId9"/>
    <p:sldLayoutId id="2147483700" r:id="rId10"/>
    <p:sldLayoutId id="2147483770" r:id="rId11"/>
    <p:sldLayoutId id="2147483701" r:id="rId12"/>
    <p:sldLayoutId id="2147483771" r:id="rId13"/>
    <p:sldLayoutId id="2147483772" r:id="rId14"/>
    <p:sldLayoutId id="2147483776" r:id="rId15"/>
    <p:sldLayoutId id="2147483694" r:id="rId16"/>
    <p:sldLayoutId id="2147483774" r:id="rId17"/>
    <p:sldLayoutId id="2147483775" r:id="rId18"/>
    <p:sldLayoutId id="2147483707" r:id="rId19"/>
    <p:sldLayoutId id="2147483708" r:id="rId20"/>
    <p:sldLayoutId id="2147483699" r:id="rId21"/>
    <p:sldLayoutId id="2147483777" r:id="rId22"/>
  </p:sldLayoutIdLst>
  <p:txStyles>
    <p:titleStyle>
      <a:lvl1pPr algn="l" defTabSz="457200" rtl="0" eaLnBrk="1" latinLnBrk="0" hangingPunct="1">
        <a:spcBef>
          <a:spcPct val="0"/>
        </a:spcBef>
        <a:buNone/>
        <a:defRPr sz="3600" b="1" i="0" kern="1200">
          <a:solidFill>
            <a:srgbClr val="333333"/>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000" b="0" i="0" kern="1200">
          <a:solidFill>
            <a:srgbClr val="333333"/>
          </a:solidFill>
          <a:latin typeface="+mn-lt"/>
          <a:ea typeface="+mn-ea"/>
          <a:cs typeface="Gotham Book"/>
        </a:defRPr>
      </a:lvl1pPr>
      <a:lvl2pPr marL="742950" indent="-285750" algn="l" defTabSz="457200" rtl="0" eaLnBrk="1" latinLnBrk="0" hangingPunct="1">
        <a:spcBef>
          <a:spcPct val="20000"/>
        </a:spcBef>
        <a:buFont typeface="Arial"/>
        <a:buChar char="–"/>
        <a:defRPr sz="1800" b="0" i="0" kern="1200">
          <a:solidFill>
            <a:srgbClr val="333333"/>
          </a:solidFill>
          <a:latin typeface="+mn-lt"/>
          <a:ea typeface="+mn-ea"/>
          <a:cs typeface="Gotham Book"/>
        </a:defRPr>
      </a:lvl2pPr>
      <a:lvl3pPr marL="1143000" indent="-228600" algn="l" defTabSz="457200" rtl="0" eaLnBrk="1" latinLnBrk="0" hangingPunct="1">
        <a:spcBef>
          <a:spcPct val="20000"/>
        </a:spcBef>
        <a:buFont typeface="Arial"/>
        <a:buChar char="•"/>
        <a:defRPr sz="1600" b="0" i="0" kern="1200">
          <a:solidFill>
            <a:srgbClr val="333333"/>
          </a:solidFill>
          <a:latin typeface="+mn-lt"/>
          <a:ea typeface="+mn-ea"/>
          <a:cs typeface="Gotham Book"/>
        </a:defRPr>
      </a:lvl3pPr>
      <a:lvl4pPr marL="1600200" indent="-228600" algn="l" defTabSz="457200" rtl="0" eaLnBrk="1" latinLnBrk="0" hangingPunct="1">
        <a:spcBef>
          <a:spcPct val="20000"/>
        </a:spcBef>
        <a:buFont typeface="Arial"/>
        <a:buChar char="–"/>
        <a:defRPr sz="1400" b="0" i="0" kern="1200">
          <a:solidFill>
            <a:srgbClr val="333333"/>
          </a:solidFill>
          <a:latin typeface="+mn-lt"/>
          <a:ea typeface="+mn-ea"/>
          <a:cs typeface="Gotham Book"/>
        </a:defRPr>
      </a:lvl4pPr>
      <a:lvl5pPr marL="2057400" indent="-228600" algn="l" defTabSz="457200" rtl="0" eaLnBrk="1" latinLnBrk="0" hangingPunct="1">
        <a:spcBef>
          <a:spcPct val="20000"/>
        </a:spcBef>
        <a:buFont typeface="Arial"/>
        <a:buChar char="»"/>
        <a:defRPr sz="1400" b="0" i="0" kern="1200">
          <a:solidFill>
            <a:srgbClr val="333333"/>
          </a:solidFill>
          <a:latin typeface="+mn-lt"/>
          <a:ea typeface="+mn-ea"/>
          <a:cs typeface="Gotham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7EAC5BDC-4B07-1249-ADEC-1F489F071B50}" type="datetimeFigureOut">
              <a:rPr lang="en-US" smtClean="0"/>
              <a:t>4/14/2026</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22DB57FC-3DD2-9344-9691-A52CE4A0416F}" type="slidenum">
              <a:rPr lang="en-US" smtClean="0"/>
              <a:t>‹#›</a:t>
            </a:fld>
            <a:endParaRPr lang="en-US"/>
          </a:p>
        </p:txBody>
      </p:sp>
    </p:spTree>
    <p:extLst>
      <p:ext uri="{BB962C8B-B14F-4D97-AF65-F5344CB8AC3E}">
        <p14:creationId xmlns:p14="http://schemas.microsoft.com/office/powerpoint/2010/main" val="2680955550"/>
      </p:ext>
    </p:extLst>
  </p:cSld>
  <p:clrMap bg1="lt1" tx1="dk1" bg2="lt2" tx2="dk2" accent1="accent1" accent2="accent2" accent3="accent3" accent4="accent4" accent5="accent5" accent6="accent6" hlink="hlink" folHlink="folHlink"/>
  <p:sldLayoutIdLst>
    <p:sldLayoutId id="2147483711" r:id="rId1"/>
    <p:sldLayoutId id="2147483773"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836" y="1890223"/>
            <a:ext cx="8229600" cy="857250"/>
          </a:xfrm>
        </p:spPr>
        <p:txBody>
          <a:bodyPr/>
          <a:lstStyle/>
          <a:p>
            <a:r>
              <a:rPr lang="en-US" sz="4400" dirty="0"/>
              <a:t>Vision for Delegated Claims</a:t>
            </a:r>
          </a:p>
        </p:txBody>
      </p:sp>
      <p:sp>
        <p:nvSpPr>
          <p:cNvPr id="3" name="Text Placeholder 2"/>
          <p:cNvSpPr>
            <a:spLocks noGrp="1"/>
          </p:cNvSpPr>
          <p:nvPr>
            <p:ph type="body" sz="quarter" idx="10"/>
          </p:nvPr>
        </p:nvSpPr>
        <p:spPr/>
        <p:txBody>
          <a:bodyPr>
            <a:normAutofit/>
          </a:bodyPr>
          <a:lstStyle/>
          <a:p>
            <a:r>
              <a:rPr lang="en-US" sz="2200"/>
              <a:t>Facilitating a better future</a:t>
            </a:r>
          </a:p>
        </p:txBody>
      </p:sp>
      <p:sp>
        <p:nvSpPr>
          <p:cNvPr id="4" name="Text Placeholder 3"/>
          <p:cNvSpPr>
            <a:spLocks noGrp="1"/>
          </p:cNvSpPr>
          <p:nvPr>
            <p:ph type="body" sz="quarter" idx="12"/>
          </p:nvPr>
        </p:nvSpPr>
        <p:spPr>
          <a:xfrm>
            <a:off x="364836" y="2631185"/>
            <a:ext cx="8018740" cy="447675"/>
          </a:xfrm>
        </p:spPr>
        <p:txBody>
          <a:bodyPr vert="horz" lIns="91440" tIns="45720" rIns="91440" bIns="45720" rtlCol="0" anchor="t">
            <a:noAutofit/>
          </a:bodyPr>
          <a:lstStyle/>
          <a:p>
            <a:r>
              <a:rPr lang="en-US" b="1" dirty="0"/>
              <a:t>Delegated Authority Claims Management Group (DACMG)</a:t>
            </a:r>
          </a:p>
          <a:p>
            <a:endParaRPr lang="en-US" dirty="0"/>
          </a:p>
        </p:txBody>
      </p:sp>
    </p:spTree>
    <p:extLst>
      <p:ext uri="{BB962C8B-B14F-4D97-AF65-F5344CB8AC3E}">
        <p14:creationId xmlns:p14="http://schemas.microsoft.com/office/powerpoint/2010/main" val="23696620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E54DF-6A8E-6369-C8FB-507A50314205}"/>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B547D111-56E0-1698-CC90-1B5737D5A88D}"/>
              </a:ext>
            </a:extLst>
          </p:cNvPr>
          <p:cNvSpPr/>
          <p:nvPr/>
        </p:nvSpPr>
        <p:spPr>
          <a:xfrm>
            <a:off x="0" y="2538"/>
            <a:ext cx="3051964" cy="5138425"/>
          </a:xfrm>
          <a:prstGeom prst="rect">
            <a:avLst/>
          </a:prstGeom>
          <a:solidFill>
            <a:srgbClr val="515150"/>
          </a:solid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723"/>
          </a:p>
        </p:txBody>
      </p:sp>
      <p:sp>
        <p:nvSpPr>
          <p:cNvPr id="27" name="Rectangle 26">
            <a:extLst>
              <a:ext uri="{FF2B5EF4-FFF2-40B4-BE49-F238E27FC236}">
                <a16:creationId xmlns:a16="http://schemas.microsoft.com/office/drawing/2014/main" id="{F573EB25-531C-C90F-2D90-A1DF69461445}"/>
              </a:ext>
            </a:extLst>
          </p:cNvPr>
          <p:cNvSpPr/>
          <p:nvPr/>
        </p:nvSpPr>
        <p:spPr>
          <a:xfrm>
            <a:off x="3051393" y="2538"/>
            <a:ext cx="3051964" cy="5140962"/>
          </a:xfrm>
          <a:prstGeom prst="rect">
            <a:avLst/>
          </a:prstGeom>
          <a:solidFill>
            <a:schemeClr val="tx2"/>
          </a:solid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723" dirty="0"/>
          </a:p>
        </p:txBody>
      </p:sp>
      <p:sp>
        <p:nvSpPr>
          <p:cNvPr id="28" name="Rectangle 27">
            <a:extLst>
              <a:ext uri="{FF2B5EF4-FFF2-40B4-BE49-F238E27FC236}">
                <a16:creationId xmlns:a16="http://schemas.microsoft.com/office/drawing/2014/main" id="{4A93F339-2FE4-1A25-F905-693A94123B8B}"/>
              </a:ext>
            </a:extLst>
          </p:cNvPr>
          <p:cNvSpPr/>
          <p:nvPr/>
        </p:nvSpPr>
        <p:spPr>
          <a:xfrm>
            <a:off x="6096784" y="2538"/>
            <a:ext cx="3051964" cy="5138425"/>
          </a:xfrm>
          <a:prstGeom prst="rect">
            <a:avLst/>
          </a:prstGeom>
          <a:solidFill>
            <a:schemeClr val="bg1">
              <a:lumMod val="65000"/>
            </a:schemeClr>
          </a:solid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723"/>
          </a:p>
        </p:txBody>
      </p:sp>
      <p:sp>
        <p:nvSpPr>
          <p:cNvPr id="29" name="Rectangle 28">
            <a:extLst>
              <a:ext uri="{FF2B5EF4-FFF2-40B4-BE49-F238E27FC236}">
                <a16:creationId xmlns:a16="http://schemas.microsoft.com/office/drawing/2014/main" id="{315492F4-2D41-04A0-1B01-194EF8E7FE87}"/>
              </a:ext>
            </a:extLst>
          </p:cNvPr>
          <p:cNvSpPr/>
          <p:nvPr/>
        </p:nvSpPr>
        <p:spPr>
          <a:xfrm>
            <a:off x="0" y="0"/>
            <a:ext cx="9144000" cy="5138424"/>
          </a:xfrm>
          <a:prstGeom prst="rect">
            <a:avLst/>
          </a:prstGeom>
          <a:solidFill>
            <a:srgbClr val="515150">
              <a:alpha val="29020"/>
            </a:srgbClr>
          </a:solidFill>
          <a:ln>
            <a:solidFill>
              <a:srgbClr val="5151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23"/>
          </a:p>
        </p:txBody>
      </p:sp>
      <p:sp>
        <p:nvSpPr>
          <p:cNvPr id="7" name="TextBox 6">
            <a:extLst>
              <a:ext uri="{FF2B5EF4-FFF2-40B4-BE49-F238E27FC236}">
                <a16:creationId xmlns:a16="http://schemas.microsoft.com/office/drawing/2014/main" id="{B2F4846C-191D-D2E0-4330-9EF53EA436E0}"/>
              </a:ext>
            </a:extLst>
          </p:cNvPr>
          <p:cNvSpPr txBox="1"/>
          <p:nvPr/>
        </p:nvSpPr>
        <p:spPr>
          <a:xfrm>
            <a:off x="376072" y="2002407"/>
            <a:ext cx="2408351" cy="1739900"/>
          </a:xfrm>
          <a:prstGeom prst="rect">
            <a:avLst/>
          </a:prstGeom>
          <a:noFill/>
        </p:spPr>
        <p:txBody>
          <a:bodyPr wrap="square">
            <a:spAutoFit/>
          </a:bodyPr>
          <a:lstStyle/>
          <a:p>
            <a:pPr defTabSz="183703">
              <a:lnSpc>
                <a:spcPct val="115000"/>
              </a:lnSpc>
              <a:spcAft>
                <a:spcPts val="321"/>
              </a:spcAft>
              <a:defRPr/>
            </a:pPr>
            <a:r>
              <a:rPr lang="en-GB" sz="2652" dirty="0">
                <a:solidFill>
                  <a:schemeClr val="bg1"/>
                </a:solidFill>
                <a:latin typeface="Montserrat"/>
              </a:rPr>
              <a:t>What’s the opportunity?</a:t>
            </a:r>
          </a:p>
          <a:p>
            <a:pPr defTabSz="183703">
              <a:lnSpc>
                <a:spcPct val="115000"/>
              </a:lnSpc>
              <a:spcAft>
                <a:spcPts val="321"/>
              </a:spcAft>
              <a:defRPr/>
            </a:pPr>
            <a:r>
              <a:rPr lang="en-GB" sz="964" dirty="0">
                <a:solidFill>
                  <a:schemeClr val="bg1"/>
                </a:solidFill>
                <a:latin typeface="Questrial"/>
              </a:rPr>
              <a:t>There are opportunities to better understand and manage the costs associated with delegated claims management.</a:t>
            </a:r>
            <a:endParaRPr lang="en-GB" sz="2652" dirty="0">
              <a:solidFill>
                <a:schemeClr val="bg1"/>
              </a:solidFill>
              <a:latin typeface="Montserrat"/>
            </a:endParaRPr>
          </a:p>
        </p:txBody>
      </p:sp>
      <p:sp>
        <p:nvSpPr>
          <p:cNvPr id="17" name="TextBox 16">
            <a:extLst>
              <a:ext uri="{FF2B5EF4-FFF2-40B4-BE49-F238E27FC236}">
                <a16:creationId xmlns:a16="http://schemas.microsoft.com/office/drawing/2014/main" id="{61CB716A-9195-8F91-1C4B-1966E88AB2D2}"/>
              </a:ext>
            </a:extLst>
          </p:cNvPr>
          <p:cNvSpPr txBox="1"/>
          <p:nvPr/>
        </p:nvSpPr>
        <p:spPr>
          <a:xfrm>
            <a:off x="-5723" y="581849"/>
            <a:ext cx="9167779" cy="630667"/>
          </a:xfrm>
          <a:prstGeom prst="rect">
            <a:avLst/>
          </a:prstGeom>
          <a:noFill/>
        </p:spPr>
        <p:txBody>
          <a:bodyPr wrap="square" rtlCol="0">
            <a:noAutofit/>
          </a:bodyPr>
          <a:lstStyle>
            <a:defPPr>
              <a:defRPr lang="en-US"/>
            </a:defPPr>
            <a:lvl1pPr>
              <a:defRPr sz="4400">
                <a:solidFill>
                  <a:schemeClr val="bg1"/>
                </a:solidFill>
              </a:defRPr>
            </a:lvl1pPr>
          </a:lstStyle>
          <a:p>
            <a:pPr algn="ctr" defTabSz="367406"/>
            <a:r>
              <a:rPr lang="en-US" sz="3857" dirty="0">
                <a:latin typeface="Montserrat"/>
              </a:rPr>
              <a:t>Cost Management</a:t>
            </a:r>
            <a:endParaRPr lang="id-ID" sz="3857" u="sng" dirty="0">
              <a:uFill>
                <a:solidFill>
                  <a:srgbClr val="766DC6"/>
                </a:solidFill>
              </a:uFill>
              <a:latin typeface="Montserrat"/>
            </a:endParaRPr>
          </a:p>
        </p:txBody>
      </p:sp>
      <p:sp>
        <p:nvSpPr>
          <p:cNvPr id="20" name="TextBox 19">
            <a:extLst>
              <a:ext uri="{FF2B5EF4-FFF2-40B4-BE49-F238E27FC236}">
                <a16:creationId xmlns:a16="http://schemas.microsoft.com/office/drawing/2014/main" id="{2A5AA5E2-9638-B40A-865C-5D0DCF808F83}"/>
              </a:ext>
            </a:extLst>
          </p:cNvPr>
          <p:cNvSpPr txBox="1"/>
          <p:nvPr/>
        </p:nvSpPr>
        <p:spPr>
          <a:xfrm>
            <a:off x="3427465" y="2002407"/>
            <a:ext cx="2299821" cy="1739643"/>
          </a:xfrm>
          <a:prstGeom prst="rect">
            <a:avLst/>
          </a:prstGeom>
          <a:noFill/>
        </p:spPr>
        <p:txBody>
          <a:bodyPr wrap="square">
            <a:spAutoFit/>
          </a:bodyPr>
          <a:lstStyle/>
          <a:p>
            <a:pPr defTabSz="183703">
              <a:lnSpc>
                <a:spcPct val="115000"/>
              </a:lnSpc>
              <a:spcAft>
                <a:spcPts val="321"/>
              </a:spcAft>
              <a:defRPr/>
            </a:pPr>
            <a:r>
              <a:rPr lang="en-GB" sz="2652" dirty="0">
                <a:solidFill>
                  <a:schemeClr val="bg1"/>
                </a:solidFill>
                <a:latin typeface="Montserrat"/>
              </a:rPr>
              <a:t>Why do we care?</a:t>
            </a:r>
          </a:p>
          <a:p>
            <a:pPr defTabSz="183703">
              <a:lnSpc>
                <a:spcPct val="115000"/>
              </a:lnSpc>
              <a:spcAft>
                <a:spcPts val="321"/>
              </a:spcAft>
              <a:defRPr/>
            </a:pPr>
            <a:r>
              <a:rPr lang="en-GB" sz="964" dirty="0">
                <a:solidFill>
                  <a:schemeClr val="bg1"/>
                </a:solidFill>
                <a:latin typeface="Questrial"/>
              </a:rPr>
              <a:t>Maximising opportunities to manage cost associated with delegated claims management contributes to supporting sustainable profitability.</a:t>
            </a:r>
          </a:p>
        </p:txBody>
      </p:sp>
      <p:sp>
        <p:nvSpPr>
          <p:cNvPr id="23" name="TextBox 22">
            <a:extLst>
              <a:ext uri="{FF2B5EF4-FFF2-40B4-BE49-F238E27FC236}">
                <a16:creationId xmlns:a16="http://schemas.microsoft.com/office/drawing/2014/main" id="{0F28FBC1-382B-6E49-83A7-CA23252BF53E}"/>
              </a:ext>
            </a:extLst>
          </p:cNvPr>
          <p:cNvSpPr txBox="1"/>
          <p:nvPr/>
        </p:nvSpPr>
        <p:spPr>
          <a:xfrm>
            <a:off x="6472856" y="2002407"/>
            <a:ext cx="2299821" cy="1739643"/>
          </a:xfrm>
          <a:prstGeom prst="rect">
            <a:avLst/>
          </a:prstGeom>
          <a:noFill/>
        </p:spPr>
        <p:txBody>
          <a:bodyPr wrap="square">
            <a:spAutoFit/>
          </a:bodyPr>
          <a:lstStyle/>
          <a:p>
            <a:pPr defTabSz="183703">
              <a:lnSpc>
                <a:spcPct val="115000"/>
              </a:lnSpc>
              <a:spcAft>
                <a:spcPts val="321"/>
              </a:spcAft>
              <a:defRPr/>
            </a:pPr>
            <a:r>
              <a:rPr lang="en-GB" sz="2652" dirty="0">
                <a:solidFill>
                  <a:schemeClr val="bg1"/>
                </a:solidFill>
                <a:latin typeface="Montserrat"/>
              </a:rPr>
              <a:t>What’s the Vision?</a:t>
            </a:r>
          </a:p>
          <a:p>
            <a:pPr defTabSz="183703">
              <a:lnSpc>
                <a:spcPct val="115000"/>
              </a:lnSpc>
              <a:spcAft>
                <a:spcPts val="321"/>
              </a:spcAft>
              <a:defRPr/>
            </a:pPr>
            <a:r>
              <a:rPr lang="en-GB" sz="964" dirty="0">
                <a:solidFill>
                  <a:schemeClr val="bg1"/>
                </a:solidFill>
                <a:latin typeface="Questrial"/>
              </a:rPr>
              <a:t>A transparent cost model, supported by technology and/or services, which helps to identify and realise cost management opportunities.</a:t>
            </a:r>
          </a:p>
        </p:txBody>
      </p:sp>
      <p:cxnSp>
        <p:nvCxnSpPr>
          <p:cNvPr id="18" name="Straight Connector 17">
            <a:extLst>
              <a:ext uri="{FF2B5EF4-FFF2-40B4-BE49-F238E27FC236}">
                <a16:creationId xmlns:a16="http://schemas.microsoft.com/office/drawing/2014/main" id="{5D5FE19A-F2C0-91E2-BC28-25A979B90F71}"/>
              </a:ext>
            </a:extLst>
          </p:cNvPr>
          <p:cNvCxnSpPr>
            <a:cxnSpLocks/>
          </p:cNvCxnSpPr>
          <p:nvPr/>
        </p:nvCxnSpPr>
        <p:spPr>
          <a:xfrm flipH="1">
            <a:off x="1635491" y="1582474"/>
            <a:ext cx="598494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53310CF-D2B1-D914-4C5E-751F860855FB}"/>
              </a:ext>
            </a:extLst>
          </p:cNvPr>
          <p:cNvPicPr>
            <a:picLocks noChangeAspect="1"/>
          </p:cNvPicPr>
          <p:nvPr/>
        </p:nvPicPr>
        <p:blipFill>
          <a:blip r:embed="rId3"/>
          <a:stretch>
            <a:fillRect/>
          </a:stretch>
        </p:blipFill>
        <p:spPr>
          <a:xfrm>
            <a:off x="7780152" y="4574777"/>
            <a:ext cx="1094118" cy="360000"/>
          </a:xfrm>
          <a:prstGeom prst="rect">
            <a:avLst/>
          </a:prstGeom>
        </p:spPr>
      </p:pic>
      <p:sp>
        <p:nvSpPr>
          <p:cNvPr id="5" name="Rectangle 4">
            <a:extLst>
              <a:ext uri="{FF2B5EF4-FFF2-40B4-BE49-F238E27FC236}">
                <a16:creationId xmlns:a16="http://schemas.microsoft.com/office/drawing/2014/main" id="{C19A3BB0-D2E0-79F5-EB54-D1F2DB7DD2BF}"/>
              </a:ext>
            </a:extLst>
          </p:cNvPr>
          <p:cNvSpPr/>
          <p:nvPr/>
        </p:nvSpPr>
        <p:spPr>
          <a:xfrm>
            <a:off x="305" y="0"/>
            <a:ext cx="1071796" cy="32978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400" b="1" dirty="0"/>
              <a:t>DRAFT</a:t>
            </a:r>
          </a:p>
        </p:txBody>
      </p:sp>
    </p:spTree>
    <p:extLst>
      <p:ext uri="{BB962C8B-B14F-4D97-AF65-F5344CB8AC3E}">
        <p14:creationId xmlns:p14="http://schemas.microsoft.com/office/powerpoint/2010/main" val="22692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14490-A17B-7D2E-050B-2228D1FD4E92}"/>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3508A80C-B417-20AD-5F48-0E25DAD319E3}"/>
              </a:ext>
            </a:extLst>
          </p:cNvPr>
          <p:cNvSpPr/>
          <p:nvPr/>
        </p:nvSpPr>
        <p:spPr>
          <a:xfrm>
            <a:off x="0" y="0"/>
            <a:ext cx="9144000" cy="45570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624409C0-8857-280F-F667-F014A607254B}"/>
              </a:ext>
            </a:extLst>
          </p:cNvPr>
          <p:cNvSpPr txBox="1"/>
          <p:nvPr/>
        </p:nvSpPr>
        <p:spPr>
          <a:xfrm>
            <a:off x="426871" y="917625"/>
            <a:ext cx="1518364" cy="230832"/>
          </a:xfrm>
          <a:prstGeom prst="rect">
            <a:avLst/>
          </a:prstGeom>
          <a:noFill/>
        </p:spPr>
        <p:txBody>
          <a:bodyPr wrap="none" rtlCol="0">
            <a:spAutoFit/>
          </a:bodyPr>
          <a:lstStyle/>
          <a:p>
            <a:r>
              <a:rPr lang="en-GB" sz="900" b="1" dirty="0"/>
              <a:t>… OPPORTUNITY (MAs)</a:t>
            </a:r>
          </a:p>
        </p:txBody>
      </p:sp>
      <p:sp>
        <p:nvSpPr>
          <p:cNvPr id="23" name="TextBox 22">
            <a:extLst>
              <a:ext uri="{FF2B5EF4-FFF2-40B4-BE49-F238E27FC236}">
                <a16:creationId xmlns:a16="http://schemas.microsoft.com/office/drawing/2014/main" id="{34FDEDBF-4276-0392-2481-7D1418CD8F27}"/>
              </a:ext>
            </a:extLst>
          </p:cNvPr>
          <p:cNvSpPr txBox="1"/>
          <p:nvPr/>
        </p:nvSpPr>
        <p:spPr>
          <a:xfrm>
            <a:off x="484355" y="2762442"/>
            <a:ext cx="1075936" cy="230832"/>
          </a:xfrm>
          <a:prstGeom prst="rect">
            <a:avLst/>
          </a:prstGeom>
          <a:noFill/>
        </p:spPr>
        <p:txBody>
          <a:bodyPr wrap="none" rtlCol="0">
            <a:spAutoFit/>
          </a:bodyPr>
          <a:lstStyle/>
          <a:p>
            <a:r>
              <a:rPr lang="en-GB" sz="900" b="1" dirty="0"/>
              <a:t>… VISION (MAs)</a:t>
            </a:r>
          </a:p>
        </p:txBody>
      </p:sp>
      <p:sp>
        <p:nvSpPr>
          <p:cNvPr id="24" name="TextBox 23">
            <a:extLst>
              <a:ext uri="{FF2B5EF4-FFF2-40B4-BE49-F238E27FC236}">
                <a16:creationId xmlns:a16="http://schemas.microsoft.com/office/drawing/2014/main" id="{37179311-47A1-37FB-26B1-9F2221ABC11A}"/>
              </a:ext>
            </a:extLst>
          </p:cNvPr>
          <p:cNvSpPr txBox="1"/>
          <p:nvPr/>
        </p:nvSpPr>
        <p:spPr>
          <a:xfrm>
            <a:off x="247338" y="299681"/>
            <a:ext cx="5878532" cy="369332"/>
          </a:xfrm>
          <a:prstGeom prst="rect">
            <a:avLst/>
          </a:prstGeom>
          <a:noFill/>
        </p:spPr>
        <p:txBody>
          <a:bodyPr wrap="none" rtlCol="0">
            <a:spAutoFit/>
          </a:bodyPr>
          <a:lstStyle/>
          <a:p>
            <a:r>
              <a:rPr lang="en-GB" dirty="0">
                <a:solidFill>
                  <a:schemeClr val="tx2"/>
                </a:solidFill>
              </a:rPr>
              <a:t>Cost Management – to what extent do you agree with…</a:t>
            </a:r>
          </a:p>
        </p:txBody>
      </p:sp>
      <p:sp>
        <p:nvSpPr>
          <p:cNvPr id="29" name="TextBox 28">
            <a:extLst>
              <a:ext uri="{FF2B5EF4-FFF2-40B4-BE49-F238E27FC236}">
                <a16:creationId xmlns:a16="http://schemas.microsoft.com/office/drawing/2014/main" id="{4D9FBAC4-24A6-92F3-437A-662DF971589B}"/>
              </a:ext>
            </a:extLst>
          </p:cNvPr>
          <p:cNvSpPr txBox="1"/>
          <p:nvPr/>
        </p:nvSpPr>
        <p:spPr>
          <a:xfrm>
            <a:off x="3351411" y="917625"/>
            <a:ext cx="1588897" cy="230832"/>
          </a:xfrm>
          <a:prstGeom prst="rect">
            <a:avLst/>
          </a:prstGeom>
          <a:noFill/>
        </p:spPr>
        <p:txBody>
          <a:bodyPr wrap="none" rtlCol="0">
            <a:spAutoFit/>
          </a:bodyPr>
          <a:lstStyle/>
          <a:p>
            <a:r>
              <a:rPr lang="en-GB" sz="900" b="1" dirty="0"/>
              <a:t>… OPPORTUNITY (DCAs)</a:t>
            </a:r>
          </a:p>
        </p:txBody>
      </p:sp>
      <p:sp>
        <p:nvSpPr>
          <p:cNvPr id="32" name="TextBox 31">
            <a:extLst>
              <a:ext uri="{FF2B5EF4-FFF2-40B4-BE49-F238E27FC236}">
                <a16:creationId xmlns:a16="http://schemas.microsoft.com/office/drawing/2014/main" id="{3D69F371-226B-4DAD-98C0-9806009A0357}"/>
              </a:ext>
            </a:extLst>
          </p:cNvPr>
          <p:cNvSpPr txBox="1"/>
          <p:nvPr/>
        </p:nvSpPr>
        <p:spPr>
          <a:xfrm>
            <a:off x="3408895" y="2762442"/>
            <a:ext cx="1146468" cy="230832"/>
          </a:xfrm>
          <a:prstGeom prst="rect">
            <a:avLst/>
          </a:prstGeom>
          <a:noFill/>
        </p:spPr>
        <p:txBody>
          <a:bodyPr wrap="none" rtlCol="0">
            <a:spAutoFit/>
          </a:bodyPr>
          <a:lstStyle/>
          <a:p>
            <a:r>
              <a:rPr lang="en-GB" sz="900" b="1" dirty="0"/>
              <a:t>… VISION (DCAs)</a:t>
            </a:r>
          </a:p>
        </p:txBody>
      </p:sp>
      <p:sp>
        <p:nvSpPr>
          <p:cNvPr id="33" name="TextBox 32">
            <a:extLst>
              <a:ext uri="{FF2B5EF4-FFF2-40B4-BE49-F238E27FC236}">
                <a16:creationId xmlns:a16="http://schemas.microsoft.com/office/drawing/2014/main" id="{A801B31C-54F8-2DA8-3F08-282F2B281E9A}"/>
              </a:ext>
            </a:extLst>
          </p:cNvPr>
          <p:cNvSpPr txBox="1"/>
          <p:nvPr/>
        </p:nvSpPr>
        <p:spPr>
          <a:xfrm>
            <a:off x="6858050" y="917625"/>
            <a:ext cx="1935895" cy="2446824"/>
          </a:xfrm>
          <a:prstGeom prst="rect">
            <a:avLst/>
          </a:prstGeom>
          <a:noFill/>
        </p:spPr>
        <p:txBody>
          <a:bodyPr wrap="square" rtlCol="0">
            <a:spAutoFit/>
          </a:bodyPr>
          <a:lstStyle/>
          <a:p>
            <a:r>
              <a:rPr lang="en-GB" sz="900" b="1" dirty="0">
                <a:solidFill>
                  <a:schemeClr val="tx2"/>
                </a:solidFill>
              </a:rPr>
              <a:t>KEY POINTS</a:t>
            </a:r>
          </a:p>
          <a:p>
            <a:endParaRPr lang="en-GB" sz="900" b="1" dirty="0"/>
          </a:p>
          <a:p>
            <a:pPr marL="171450" indent="-171450">
              <a:buFont typeface="Arial" panose="020B0604020202020204" pitchFamily="34" charset="0"/>
              <a:buChar char="•"/>
            </a:pPr>
            <a:r>
              <a:rPr lang="en-GB" sz="900" dirty="0"/>
              <a:t>43 MA responses</a:t>
            </a:r>
          </a:p>
          <a:p>
            <a:endParaRPr lang="en-GB" sz="900" dirty="0"/>
          </a:p>
          <a:p>
            <a:pPr marL="171450" indent="-171450">
              <a:buFont typeface="Arial" panose="020B0604020202020204" pitchFamily="34" charset="0"/>
              <a:buChar char="•"/>
            </a:pPr>
            <a:r>
              <a:rPr lang="en-GB" sz="900" dirty="0"/>
              <a:t>33 DCA responses</a:t>
            </a:r>
          </a:p>
          <a:p>
            <a:endParaRPr lang="en-GB" sz="900" dirty="0"/>
          </a:p>
          <a:p>
            <a:pPr marL="171450" indent="-171450">
              <a:buFont typeface="Arial" panose="020B0604020202020204" pitchFamily="34" charset="0"/>
              <a:buChar char="•"/>
            </a:pPr>
            <a:r>
              <a:rPr lang="en-GB" sz="900" b="1" dirty="0">
                <a:solidFill>
                  <a:schemeClr val="tx2"/>
                </a:solidFill>
              </a:rPr>
              <a:t>Some divergence between MAs and DCAs </a:t>
            </a:r>
          </a:p>
          <a:p>
            <a:pPr marL="171450" indent="-171450">
              <a:buFont typeface="Arial" panose="020B0604020202020204" pitchFamily="34" charset="0"/>
              <a:buChar char="•"/>
            </a:pPr>
            <a:endParaRPr lang="en-GB" sz="900" b="1" dirty="0">
              <a:solidFill>
                <a:schemeClr val="tx2"/>
              </a:solidFill>
            </a:endParaRPr>
          </a:p>
          <a:p>
            <a:pPr marL="171450" indent="-171450">
              <a:buFont typeface="Arial" panose="020B0604020202020204" pitchFamily="34" charset="0"/>
              <a:buChar char="•"/>
            </a:pPr>
            <a:r>
              <a:rPr lang="en-GB" sz="900" b="1" dirty="0">
                <a:solidFill>
                  <a:schemeClr val="tx2"/>
                </a:solidFill>
              </a:rPr>
              <a:t>MAs 80% and 78% agreement</a:t>
            </a:r>
          </a:p>
          <a:p>
            <a:pPr marL="171450" indent="-171450">
              <a:buFont typeface="Arial" panose="020B0604020202020204" pitchFamily="34" charset="0"/>
              <a:buChar char="•"/>
            </a:pPr>
            <a:endParaRPr lang="en-GB" sz="900" b="1" dirty="0">
              <a:solidFill>
                <a:schemeClr val="tx2"/>
              </a:solidFill>
            </a:endParaRPr>
          </a:p>
          <a:p>
            <a:pPr marL="171450" indent="-171450">
              <a:buFont typeface="Arial" panose="020B0604020202020204" pitchFamily="34" charset="0"/>
              <a:buChar char="•"/>
            </a:pPr>
            <a:r>
              <a:rPr lang="en-GB" sz="900" b="1" dirty="0">
                <a:solidFill>
                  <a:schemeClr val="tx2"/>
                </a:solidFill>
              </a:rPr>
              <a:t>DCAs 65% and 75% agreement </a:t>
            </a:r>
          </a:p>
          <a:p>
            <a:pPr marL="171450" indent="-171450">
              <a:buFont typeface="Arial" panose="020B0604020202020204" pitchFamily="34" charset="0"/>
              <a:buChar char="•"/>
            </a:pPr>
            <a:endParaRPr lang="en-GB" sz="900" b="1" dirty="0">
              <a:solidFill>
                <a:schemeClr val="tx2"/>
              </a:solidFill>
            </a:endParaRPr>
          </a:p>
          <a:p>
            <a:pPr marL="171450" indent="-171450">
              <a:buFont typeface="Arial" panose="020B0604020202020204" pitchFamily="34" charset="0"/>
              <a:buChar char="•"/>
            </a:pPr>
            <a:r>
              <a:rPr lang="en-GB" sz="900" b="1" dirty="0">
                <a:solidFill>
                  <a:schemeClr val="tx2"/>
                </a:solidFill>
              </a:rPr>
              <a:t>Increased neutrality rather than disagreement</a:t>
            </a:r>
          </a:p>
        </p:txBody>
      </p:sp>
      <p:cxnSp>
        <p:nvCxnSpPr>
          <p:cNvPr id="35" name="Straight Connector 34">
            <a:extLst>
              <a:ext uri="{FF2B5EF4-FFF2-40B4-BE49-F238E27FC236}">
                <a16:creationId xmlns:a16="http://schemas.microsoft.com/office/drawing/2014/main" id="{166E5101-D642-443E-A560-3D5AFC1E8D9C}"/>
              </a:ext>
            </a:extLst>
          </p:cNvPr>
          <p:cNvCxnSpPr>
            <a:cxnSpLocks/>
          </p:cNvCxnSpPr>
          <p:nvPr/>
        </p:nvCxnSpPr>
        <p:spPr>
          <a:xfrm>
            <a:off x="6551505" y="484347"/>
            <a:ext cx="34585" cy="4152648"/>
          </a:xfrm>
          <a:prstGeom prst="line">
            <a:avLst/>
          </a:prstGeom>
          <a:ln w="6350"/>
          <a:effectLst/>
        </p:spPr>
        <p:style>
          <a:lnRef idx="2">
            <a:schemeClr val="accent2"/>
          </a:lnRef>
          <a:fillRef idx="0">
            <a:schemeClr val="accent2"/>
          </a:fillRef>
          <a:effectRef idx="1">
            <a:schemeClr val="accent2"/>
          </a:effectRef>
          <a:fontRef idx="minor">
            <a:schemeClr val="tx1"/>
          </a:fontRef>
        </p:style>
      </p:cxnSp>
      <p:pic>
        <p:nvPicPr>
          <p:cNvPr id="4" name="Picture 3">
            <a:extLst>
              <a:ext uri="{FF2B5EF4-FFF2-40B4-BE49-F238E27FC236}">
                <a16:creationId xmlns:a16="http://schemas.microsoft.com/office/drawing/2014/main" id="{3D0B146E-9EB4-270C-4EE8-006661997BD2}"/>
              </a:ext>
            </a:extLst>
          </p:cNvPr>
          <p:cNvPicPr>
            <a:picLocks noChangeAspect="1"/>
          </p:cNvPicPr>
          <p:nvPr/>
        </p:nvPicPr>
        <p:blipFill>
          <a:blip r:embed="rId2"/>
          <a:stretch>
            <a:fillRect/>
          </a:stretch>
        </p:blipFill>
        <p:spPr>
          <a:xfrm>
            <a:off x="123668" y="1133589"/>
            <a:ext cx="2734688" cy="1643722"/>
          </a:xfrm>
          <a:prstGeom prst="rect">
            <a:avLst/>
          </a:prstGeom>
        </p:spPr>
      </p:pic>
      <p:pic>
        <p:nvPicPr>
          <p:cNvPr id="10" name="Picture 9">
            <a:extLst>
              <a:ext uri="{FF2B5EF4-FFF2-40B4-BE49-F238E27FC236}">
                <a16:creationId xmlns:a16="http://schemas.microsoft.com/office/drawing/2014/main" id="{81CA0C1E-CC46-05C8-F610-882796F21C4C}"/>
              </a:ext>
            </a:extLst>
          </p:cNvPr>
          <p:cNvPicPr>
            <a:picLocks noChangeAspect="1"/>
          </p:cNvPicPr>
          <p:nvPr/>
        </p:nvPicPr>
        <p:blipFill>
          <a:blip r:embed="rId3"/>
          <a:stretch>
            <a:fillRect/>
          </a:stretch>
        </p:blipFill>
        <p:spPr>
          <a:xfrm>
            <a:off x="2881026" y="1145303"/>
            <a:ext cx="2734688" cy="1643722"/>
          </a:xfrm>
          <a:prstGeom prst="rect">
            <a:avLst/>
          </a:prstGeom>
        </p:spPr>
      </p:pic>
      <p:pic>
        <p:nvPicPr>
          <p:cNvPr id="13" name="Picture 12">
            <a:extLst>
              <a:ext uri="{FF2B5EF4-FFF2-40B4-BE49-F238E27FC236}">
                <a16:creationId xmlns:a16="http://schemas.microsoft.com/office/drawing/2014/main" id="{6E978070-EFC6-656D-146D-A6848AF3E54E}"/>
              </a:ext>
            </a:extLst>
          </p:cNvPr>
          <p:cNvPicPr>
            <a:picLocks noChangeAspect="1"/>
          </p:cNvPicPr>
          <p:nvPr/>
        </p:nvPicPr>
        <p:blipFill>
          <a:blip r:embed="rId4"/>
          <a:stretch>
            <a:fillRect/>
          </a:stretch>
        </p:blipFill>
        <p:spPr>
          <a:xfrm>
            <a:off x="42985" y="2993274"/>
            <a:ext cx="2739536" cy="1643722"/>
          </a:xfrm>
          <a:prstGeom prst="rect">
            <a:avLst/>
          </a:prstGeom>
        </p:spPr>
      </p:pic>
      <p:pic>
        <p:nvPicPr>
          <p:cNvPr id="15" name="Picture 14">
            <a:extLst>
              <a:ext uri="{FF2B5EF4-FFF2-40B4-BE49-F238E27FC236}">
                <a16:creationId xmlns:a16="http://schemas.microsoft.com/office/drawing/2014/main" id="{009A088B-7706-6285-7F6F-9F9FABAB8C1B}"/>
              </a:ext>
            </a:extLst>
          </p:cNvPr>
          <p:cNvPicPr>
            <a:picLocks noChangeAspect="1"/>
          </p:cNvPicPr>
          <p:nvPr/>
        </p:nvPicPr>
        <p:blipFill>
          <a:blip r:embed="rId5"/>
          <a:stretch>
            <a:fillRect/>
          </a:stretch>
        </p:blipFill>
        <p:spPr>
          <a:xfrm>
            <a:off x="2881026" y="2993274"/>
            <a:ext cx="2734688" cy="1640813"/>
          </a:xfrm>
          <a:prstGeom prst="rect">
            <a:avLst/>
          </a:prstGeom>
        </p:spPr>
      </p:pic>
      <p:sp>
        <p:nvSpPr>
          <p:cNvPr id="16" name="TextBox 15">
            <a:extLst>
              <a:ext uri="{FF2B5EF4-FFF2-40B4-BE49-F238E27FC236}">
                <a16:creationId xmlns:a16="http://schemas.microsoft.com/office/drawing/2014/main" id="{0BDA7504-2499-C8F4-EA42-9C14C638890F}"/>
              </a:ext>
            </a:extLst>
          </p:cNvPr>
          <p:cNvSpPr txBox="1"/>
          <p:nvPr/>
        </p:nvSpPr>
        <p:spPr>
          <a:xfrm>
            <a:off x="74950" y="4843819"/>
            <a:ext cx="2795958" cy="215444"/>
          </a:xfrm>
          <a:prstGeom prst="rect">
            <a:avLst/>
          </a:prstGeom>
          <a:noFill/>
        </p:spPr>
        <p:txBody>
          <a:bodyPr wrap="none" rtlCol="0">
            <a:spAutoFit/>
          </a:bodyPr>
          <a:lstStyle/>
          <a:p>
            <a:r>
              <a:rPr lang="en-GB" sz="800" dirty="0"/>
              <a:t>Sources: MA Forum 12/03/2026, DCA Forum 26/03/2026</a:t>
            </a:r>
          </a:p>
        </p:txBody>
      </p:sp>
    </p:spTree>
    <p:extLst>
      <p:ext uri="{BB962C8B-B14F-4D97-AF65-F5344CB8AC3E}">
        <p14:creationId xmlns:p14="http://schemas.microsoft.com/office/powerpoint/2010/main" val="428473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F16E8-98A8-394C-F2B5-491EFFFA0B99}"/>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56FDF36D-CDCA-63BF-FC0A-92A4C1F9E337}"/>
              </a:ext>
            </a:extLst>
          </p:cNvPr>
          <p:cNvSpPr>
            <a:spLocks noGrp="1"/>
          </p:cNvSpPr>
          <p:nvPr>
            <p:ph sz="half" idx="1"/>
          </p:nvPr>
        </p:nvSpPr>
        <p:spPr>
          <a:xfrm>
            <a:off x="283557" y="1045402"/>
            <a:ext cx="7743676" cy="2955253"/>
          </a:xfrm>
        </p:spPr>
        <p:txBody>
          <a:bodyPr>
            <a:normAutofit/>
          </a:bodyPr>
          <a:lstStyle/>
          <a:p>
            <a:pPr marL="285750" indent="-285750">
              <a:lnSpc>
                <a:spcPct val="250000"/>
              </a:lnSpc>
              <a:buFont typeface="Wingdings" panose="05000000000000000000" pitchFamily="2" charset="2"/>
              <a:buChar char="Ø"/>
            </a:pPr>
            <a:r>
              <a:rPr lang="en-GB" b="0" dirty="0"/>
              <a:t>Validation &amp; prioritisation exercise with LMACC – April 2026</a:t>
            </a:r>
          </a:p>
          <a:p>
            <a:pPr marL="285750" indent="-285750">
              <a:lnSpc>
                <a:spcPct val="150000"/>
              </a:lnSpc>
              <a:buFont typeface="Wingdings" panose="05000000000000000000" pitchFamily="2" charset="2"/>
              <a:buChar char="Ø"/>
            </a:pPr>
            <a:r>
              <a:rPr lang="en-GB" b="0" dirty="0"/>
              <a:t>Formation of working groups</a:t>
            </a:r>
          </a:p>
          <a:p>
            <a:pPr marL="1028700" lvl="1">
              <a:lnSpc>
                <a:spcPct val="150000"/>
              </a:lnSpc>
              <a:buFont typeface="Wingdings" panose="05000000000000000000" pitchFamily="2" charset="2"/>
              <a:buChar char="Ø"/>
            </a:pPr>
            <a:r>
              <a:rPr lang="en-GB" dirty="0">
                <a:solidFill>
                  <a:srgbClr val="515150"/>
                </a:solidFill>
                <a:latin typeface="Questrial"/>
              </a:rPr>
              <a:t>Problem statements, solution options, business cases, resource requirements</a:t>
            </a:r>
          </a:p>
          <a:p>
            <a:pPr marL="1028700" lvl="1">
              <a:lnSpc>
                <a:spcPct val="150000"/>
              </a:lnSpc>
              <a:buFont typeface="Wingdings" panose="05000000000000000000" pitchFamily="2" charset="2"/>
              <a:buChar char="Ø"/>
            </a:pPr>
            <a:r>
              <a:rPr lang="en-GB" dirty="0">
                <a:solidFill>
                  <a:srgbClr val="515150"/>
                </a:solidFill>
                <a:latin typeface="Questrial"/>
              </a:rPr>
              <a:t>Planning for 2026 and beyond</a:t>
            </a:r>
          </a:p>
          <a:p>
            <a:pPr marL="285750" indent="-285750">
              <a:lnSpc>
                <a:spcPct val="250000"/>
              </a:lnSpc>
              <a:buFont typeface="Wingdings" panose="05000000000000000000" pitchFamily="2" charset="2"/>
              <a:buChar char="Ø"/>
            </a:pPr>
            <a:r>
              <a:rPr lang="en-GB" b="0" dirty="0"/>
              <a:t>Continued engagement with market and its partners</a:t>
            </a:r>
          </a:p>
          <a:p>
            <a:pPr marL="285750" indent="-285750">
              <a:buFont typeface="Arial" panose="020B0604020202020204" pitchFamily="34" charset="0"/>
              <a:buChar char="•"/>
            </a:pPr>
            <a:endParaRPr lang="en-GB" dirty="0"/>
          </a:p>
        </p:txBody>
      </p:sp>
      <p:sp>
        <p:nvSpPr>
          <p:cNvPr id="4" name="Text Placeholder 3">
            <a:extLst>
              <a:ext uri="{FF2B5EF4-FFF2-40B4-BE49-F238E27FC236}">
                <a16:creationId xmlns:a16="http://schemas.microsoft.com/office/drawing/2014/main" id="{34966D15-A634-2982-2553-046B239C1786}"/>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502971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0B807-222E-4876-9D61-773650D1E41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9BE728BA-62F6-40D7-2EE7-E9DD9DD0EAE8}"/>
              </a:ext>
            </a:extLst>
          </p:cNvPr>
          <p:cNvSpPr txBox="1"/>
          <p:nvPr/>
        </p:nvSpPr>
        <p:spPr>
          <a:xfrm>
            <a:off x="536203" y="1341250"/>
            <a:ext cx="8071593" cy="3265253"/>
          </a:xfrm>
          <a:prstGeom prst="rect">
            <a:avLst/>
          </a:prstGeom>
          <a:noFill/>
        </p:spPr>
        <p:txBody>
          <a:bodyPr wrap="square" rtlCol="0">
            <a:spAutoFit/>
          </a:bodyPr>
          <a:lstStyle>
            <a:defPPr>
              <a:defRPr lang="en-US"/>
            </a:defPPr>
            <a:lvl1pPr algn="ctr">
              <a:lnSpc>
                <a:spcPct val="110000"/>
              </a:lnSpc>
              <a:defRPr sz="1200"/>
            </a:lvl1pPr>
          </a:lstStyle>
          <a:p>
            <a:pPr algn="l" defTabSz="367406"/>
            <a:r>
              <a:rPr lang="en-GB" sz="1045" dirty="0">
                <a:solidFill>
                  <a:srgbClr val="515150"/>
                </a:solidFill>
                <a:latin typeface="Questrial"/>
              </a:rPr>
              <a:t>Delegated authority business is a cornerstone of the Lloyd’s Market, with Managing Agents relying extensively on Delegated Claims Administrators (“DCAs”)* to deliver the claims service and uphold the overall client and customer proposition.</a:t>
            </a:r>
          </a:p>
          <a:p>
            <a:pPr algn="l" defTabSz="367406"/>
            <a:endParaRPr lang="en-GB" sz="1045" dirty="0">
              <a:solidFill>
                <a:srgbClr val="515150"/>
              </a:solidFill>
              <a:latin typeface="Questrial"/>
            </a:endParaRPr>
          </a:p>
          <a:p>
            <a:pPr algn="l" defTabSz="367406"/>
            <a:r>
              <a:rPr lang="en-GB" sz="1045" dirty="0">
                <a:solidFill>
                  <a:srgbClr val="515150"/>
                </a:solidFill>
                <a:latin typeface="Questrial"/>
              </a:rPr>
              <a:t>As this distribution channel develops and Lloyd’s strengthens its expectations around oversight, the effectiveness of these partnerships and delegated claims operations has never been more critical.</a:t>
            </a:r>
          </a:p>
          <a:p>
            <a:pPr algn="l" defTabSz="367406"/>
            <a:endParaRPr lang="en-GB" sz="1045" dirty="0">
              <a:solidFill>
                <a:srgbClr val="515150"/>
              </a:solidFill>
              <a:latin typeface="Questrial"/>
            </a:endParaRPr>
          </a:p>
          <a:p>
            <a:pPr algn="l" defTabSz="367406"/>
            <a:r>
              <a:rPr lang="en-GB" sz="1045" dirty="0">
                <a:solidFill>
                  <a:srgbClr val="515150"/>
                </a:solidFill>
                <a:latin typeface="Questrial"/>
              </a:rPr>
              <a:t>However, the delegated claims operating model is constrained by long standing structural challenges. Scale, and a lack of coordination and standardisation have created friction across the Market, driving inefficiency, duplicative effort, and inconsistent outcomes.</a:t>
            </a:r>
          </a:p>
          <a:p>
            <a:pPr algn="l" defTabSz="367406"/>
            <a:endParaRPr lang="en-GB" sz="1045" dirty="0">
              <a:solidFill>
                <a:srgbClr val="515150"/>
              </a:solidFill>
              <a:latin typeface="Questrial"/>
            </a:endParaRPr>
          </a:p>
          <a:p>
            <a:pPr algn="l" defTabSz="367406"/>
            <a:r>
              <a:rPr lang="en-GB" sz="1045" dirty="0">
                <a:solidFill>
                  <a:srgbClr val="515150"/>
                </a:solidFill>
                <a:latin typeface="Questrial"/>
              </a:rPr>
              <a:t>Engagement with Managing Agents, DCAs, and other key stakeholders consistently highlights these issues, reinforcing the need for a more coherent and sustainable approach.</a:t>
            </a:r>
          </a:p>
          <a:p>
            <a:pPr algn="l" defTabSz="367406"/>
            <a:r>
              <a:rPr lang="en-GB" sz="1045" dirty="0">
                <a:solidFill>
                  <a:srgbClr val="515150"/>
                </a:solidFill>
                <a:latin typeface="Questrial"/>
              </a:rPr>
              <a:t> </a:t>
            </a:r>
          </a:p>
          <a:p>
            <a:pPr algn="l" defTabSz="367406"/>
            <a:r>
              <a:rPr lang="en-GB" sz="1045" dirty="0">
                <a:solidFill>
                  <a:srgbClr val="515150"/>
                </a:solidFill>
                <a:latin typeface="Questrial"/>
              </a:rPr>
              <a:t>This presents a compelling case for the Market to focus on strategic improvements to delegated claims operations, to develop a more resilient operating model and lay the foundations for a future ready ecosystem - the benefits of which will be improved efficiency, oversight, enhanced decision‑making and profitability.  </a:t>
            </a:r>
          </a:p>
          <a:p>
            <a:pPr algn="l" defTabSz="367406"/>
            <a:endParaRPr lang="en-GB" sz="1045" dirty="0">
              <a:solidFill>
                <a:srgbClr val="515150"/>
              </a:solidFill>
              <a:latin typeface="Questrial"/>
            </a:endParaRPr>
          </a:p>
          <a:p>
            <a:pPr algn="l" defTabSz="367406"/>
            <a:r>
              <a:rPr lang="en-GB" sz="1045" i="1" dirty="0">
                <a:solidFill>
                  <a:srgbClr val="515150"/>
                </a:solidFill>
                <a:latin typeface="Questrial"/>
              </a:rPr>
              <a:t>*including </a:t>
            </a:r>
            <a:r>
              <a:rPr lang="en-GB" sz="1045" i="1" dirty="0" err="1">
                <a:solidFill>
                  <a:srgbClr val="515150"/>
                </a:solidFill>
                <a:latin typeface="Questrial"/>
              </a:rPr>
              <a:t>Coverholders</a:t>
            </a:r>
            <a:r>
              <a:rPr lang="en-GB" sz="1045" i="1" dirty="0">
                <a:solidFill>
                  <a:srgbClr val="515150"/>
                </a:solidFill>
                <a:latin typeface="Questrial"/>
              </a:rPr>
              <a:t> with claims authority </a:t>
            </a:r>
          </a:p>
        </p:txBody>
      </p:sp>
      <p:sp>
        <p:nvSpPr>
          <p:cNvPr id="11" name="TextBox 10">
            <a:extLst>
              <a:ext uri="{FF2B5EF4-FFF2-40B4-BE49-F238E27FC236}">
                <a16:creationId xmlns:a16="http://schemas.microsoft.com/office/drawing/2014/main" id="{087C00B8-74DE-2019-4731-A3DEF1F41E70}"/>
              </a:ext>
            </a:extLst>
          </p:cNvPr>
          <p:cNvSpPr txBox="1"/>
          <p:nvPr/>
        </p:nvSpPr>
        <p:spPr>
          <a:xfrm>
            <a:off x="0" y="560302"/>
            <a:ext cx="9144000" cy="500458"/>
          </a:xfrm>
          <a:prstGeom prst="rect">
            <a:avLst/>
          </a:prstGeom>
          <a:noFill/>
        </p:spPr>
        <p:txBody>
          <a:bodyPr wrap="square" rtlCol="0">
            <a:spAutoFit/>
          </a:bodyPr>
          <a:lstStyle>
            <a:defPPr>
              <a:defRPr lang="en-US"/>
            </a:defPPr>
            <a:lvl1pPr>
              <a:defRPr sz="4400">
                <a:solidFill>
                  <a:schemeClr val="bg1"/>
                </a:solidFill>
              </a:defRPr>
            </a:lvl1pPr>
          </a:lstStyle>
          <a:p>
            <a:pPr algn="ctr" defTabSz="367406"/>
            <a:r>
              <a:rPr lang="en-US" sz="2652" dirty="0">
                <a:solidFill>
                  <a:srgbClr val="C00000"/>
                </a:solidFill>
                <a:latin typeface="Montserrat"/>
              </a:rPr>
              <a:t>Introduction</a:t>
            </a:r>
            <a:endParaRPr lang="id-ID" sz="2652" u="sng" dirty="0">
              <a:solidFill>
                <a:srgbClr val="C00000"/>
              </a:solidFill>
              <a:uFill>
                <a:solidFill>
                  <a:srgbClr val="766DC6"/>
                </a:solidFill>
              </a:uFill>
              <a:latin typeface="Montserrat"/>
            </a:endParaRPr>
          </a:p>
        </p:txBody>
      </p:sp>
      <p:sp>
        <p:nvSpPr>
          <p:cNvPr id="2" name="Rectangle 1">
            <a:extLst>
              <a:ext uri="{FF2B5EF4-FFF2-40B4-BE49-F238E27FC236}">
                <a16:creationId xmlns:a16="http://schemas.microsoft.com/office/drawing/2014/main" id="{65D8A3F9-2220-CA76-9BF9-D61B6D024376}"/>
              </a:ext>
            </a:extLst>
          </p:cNvPr>
          <p:cNvSpPr/>
          <p:nvPr/>
        </p:nvSpPr>
        <p:spPr>
          <a:xfrm>
            <a:off x="305" y="0"/>
            <a:ext cx="1071796" cy="32978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400" b="1" dirty="0"/>
              <a:t>DRAFT</a:t>
            </a:r>
          </a:p>
        </p:txBody>
      </p:sp>
    </p:spTree>
    <p:extLst>
      <p:ext uri="{BB962C8B-B14F-4D97-AF65-F5344CB8AC3E}">
        <p14:creationId xmlns:p14="http://schemas.microsoft.com/office/powerpoint/2010/main" val="130016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5553DB-F8EB-0925-0EF7-DD53DE874D49}"/>
              </a:ext>
            </a:extLst>
          </p:cNvPr>
          <p:cNvSpPr txBox="1"/>
          <p:nvPr/>
        </p:nvSpPr>
        <p:spPr>
          <a:xfrm>
            <a:off x="4514152" y="777401"/>
            <a:ext cx="3440296" cy="1581202"/>
          </a:xfrm>
          <a:prstGeom prst="rect">
            <a:avLst/>
          </a:prstGeom>
          <a:noFill/>
        </p:spPr>
        <p:txBody>
          <a:bodyPr wrap="square">
            <a:spAutoFit/>
          </a:bodyPr>
          <a:lstStyle/>
          <a:p>
            <a:pPr>
              <a:lnSpc>
                <a:spcPct val="115000"/>
              </a:lnSpc>
              <a:spcAft>
                <a:spcPts val="321"/>
              </a:spcAft>
            </a:pPr>
            <a:r>
              <a:rPr lang="en-GB" sz="2652" dirty="0">
                <a:solidFill>
                  <a:srgbClr val="C00000"/>
                </a:solidFill>
                <a:latin typeface="Montserrat"/>
              </a:rPr>
              <a:t>Vision</a:t>
            </a:r>
          </a:p>
          <a:p>
            <a:pPr>
              <a:lnSpc>
                <a:spcPct val="115000"/>
              </a:lnSpc>
              <a:spcAft>
                <a:spcPts val="321"/>
              </a:spcAft>
            </a:pPr>
            <a:r>
              <a:rPr lang="en-GB" sz="1125" dirty="0">
                <a:solidFill>
                  <a:srgbClr val="515150"/>
                </a:solidFill>
                <a:latin typeface="Questrial"/>
              </a:rPr>
              <a:t>A simplified operating framework, underpinned by enabling technology, strong oversight and data‑led insights – which supports the strategic partnership between Managing Agent and DCAs to deliver an effective claims service to customers. </a:t>
            </a:r>
          </a:p>
        </p:txBody>
      </p:sp>
      <p:sp>
        <p:nvSpPr>
          <p:cNvPr id="4" name="TextBox 3">
            <a:extLst>
              <a:ext uri="{FF2B5EF4-FFF2-40B4-BE49-F238E27FC236}">
                <a16:creationId xmlns:a16="http://schemas.microsoft.com/office/drawing/2014/main" id="{B2168C5F-645B-0571-B2EB-3C7375EA850A}"/>
              </a:ext>
            </a:extLst>
          </p:cNvPr>
          <p:cNvSpPr txBox="1"/>
          <p:nvPr/>
        </p:nvSpPr>
        <p:spPr>
          <a:xfrm>
            <a:off x="4514151" y="2780070"/>
            <a:ext cx="3489282" cy="1923860"/>
          </a:xfrm>
          <a:prstGeom prst="rect">
            <a:avLst/>
          </a:prstGeom>
          <a:noFill/>
        </p:spPr>
        <p:txBody>
          <a:bodyPr wrap="square">
            <a:spAutoFit/>
          </a:bodyPr>
          <a:lstStyle/>
          <a:p>
            <a:pPr>
              <a:lnSpc>
                <a:spcPct val="115000"/>
              </a:lnSpc>
              <a:spcAft>
                <a:spcPts val="321"/>
              </a:spcAft>
            </a:pPr>
            <a:r>
              <a:rPr lang="en-GB" sz="2652" dirty="0">
                <a:solidFill>
                  <a:srgbClr val="C00000"/>
                </a:solidFill>
                <a:latin typeface="Montserrat"/>
              </a:rPr>
              <a:t>Focus Areas</a:t>
            </a:r>
          </a:p>
          <a:p>
            <a:pPr>
              <a:lnSpc>
                <a:spcPct val="115000"/>
              </a:lnSpc>
              <a:spcAft>
                <a:spcPts val="321"/>
              </a:spcAft>
              <a:tabLst>
                <a:tab pos="183703" algn="l"/>
              </a:tabLst>
            </a:pPr>
            <a:r>
              <a:rPr lang="en-GB" sz="1125" dirty="0">
                <a:solidFill>
                  <a:srgbClr val="515150"/>
                </a:solidFill>
                <a:latin typeface="Questrial"/>
              </a:rPr>
              <a:t>Three strategic focus areas for the next 3 years:</a:t>
            </a:r>
          </a:p>
          <a:p>
            <a:pPr marL="137777" indent="-137777">
              <a:lnSpc>
                <a:spcPct val="150000"/>
              </a:lnSpc>
              <a:buClr>
                <a:srgbClr val="C00000"/>
              </a:buClr>
              <a:buFont typeface="Symbol" panose="05050102010706020507" pitchFamily="18" charset="2"/>
              <a:buChar char=""/>
              <a:tabLst>
                <a:tab pos="367406" algn="l"/>
              </a:tabLst>
            </a:pPr>
            <a:r>
              <a:rPr lang="en-GB" sz="1125" dirty="0">
                <a:solidFill>
                  <a:srgbClr val="515150"/>
                </a:solidFill>
                <a:latin typeface="Questrial"/>
              </a:rPr>
              <a:t>Improve </a:t>
            </a:r>
            <a:r>
              <a:rPr lang="en-GB" sz="1125" b="1" dirty="0">
                <a:solidFill>
                  <a:srgbClr val="515150"/>
                </a:solidFill>
                <a:latin typeface="Questrial"/>
              </a:rPr>
              <a:t>Data</a:t>
            </a:r>
          </a:p>
          <a:p>
            <a:pPr marL="137777" indent="-137777">
              <a:lnSpc>
                <a:spcPct val="150000"/>
              </a:lnSpc>
              <a:spcAft>
                <a:spcPts val="321"/>
              </a:spcAft>
              <a:buClr>
                <a:srgbClr val="C00000"/>
              </a:buClr>
              <a:buFont typeface="Symbol" panose="05050102010706020507" pitchFamily="18" charset="2"/>
              <a:buChar char=""/>
              <a:tabLst>
                <a:tab pos="367406" algn="l"/>
              </a:tabLst>
            </a:pPr>
            <a:r>
              <a:rPr lang="en-GB" sz="1125" dirty="0">
                <a:solidFill>
                  <a:srgbClr val="515150"/>
                </a:solidFill>
                <a:latin typeface="Questrial"/>
              </a:rPr>
              <a:t>Streamline </a:t>
            </a:r>
            <a:r>
              <a:rPr lang="en-GB" sz="1125" b="1" dirty="0">
                <a:solidFill>
                  <a:srgbClr val="515150"/>
                </a:solidFill>
                <a:latin typeface="Questrial"/>
              </a:rPr>
              <a:t>Oversight</a:t>
            </a:r>
            <a:r>
              <a:rPr lang="en-GB" sz="1125" b="1" dirty="0">
                <a:solidFill>
                  <a:srgbClr val="C00000"/>
                </a:solidFill>
                <a:latin typeface="Questrial"/>
              </a:rPr>
              <a:t> </a:t>
            </a:r>
          </a:p>
          <a:p>
            <a:pPr marL="137777" indent="-137777">
              <a:lnSpc>
                <a:spcPct val="150000"/>
              </a:lnSpc>
              <a:spcAft>
                <a:spcPts val="321"/>
              </a:spcAft>
              <a:buClr>
                <a:srgbClr val="C00000"/>
              </a:buClr>
              <a:buFont typeface="Symbol" panose="05050102010706020507" pitchFamily="18" charset="2"/>
              <a:buChar char=""/>
              <a:tabLst>
                <a:tab pos="367406" algn="l"/>
              </a:tabLst>
            </a:pPr>
            <a:r>
              <a:rPr lang="en-GB" sz="1125" b="1" dirty="0">
                <a:solidFill>
                  <a:srgbClr val="515150"/>
                </a:solidFill>
                <a:latin typeface="Questrial"/>
              </a:rPr>
              <a:t>Cost</a:t>
            </a:r>
            <a:r>
              <a:rPr lang="en-GB" sz="1125" dirty="0">
                <a:solidFill>
                  <a:srgbClr val="515150"/>
                </a:solidFill>
                <a:latin typeface="Questrial"/>
              </a:rPr>
              <a:t> Management</a:t>
            </a:r>
            <a:endParaRPr lang="en-GB" sz="1125" b="1" dirty="0">
              <a:solidFill>
                <a:srgbClr val="515150"/>
              </a:solidFill>
              <a:highlight>
                <a:srgbClr val="FFFF00"/>
              </a:highlight>
              <a:latin typeface="Questrial"/>
            </a:endParaRPr>
          </a:p>
          <a:p>
            <a:pPr>
              <a:lnSpc>
                <a:spcPct val="150000"/>
              </a:lnSpc>
              <a:spcAft>
                <a:spcPts val="321"/>
              </a:spcAft>
              <a:buClr>
                <a:srgbClr val="C00000"/>
              </a:buClr>
              <a:tabLst>
                <a:tab pos="367406" algn="l"/>
              </a:tabLst>
            </a:pPr>
            <a:endParaRPr lang="en-GB" sz="1125" b="1" dirty="0">
              <a:solidFill>
                <a:srgbClr val="C00000"/>
              </a:solidFill>
              <a:latin typeface="Questrial"/>
            </a:endParaRPr>
          </a:p>
        </p:txBody>
      </p:sp>
      <p:cxnSp>
        <p:nvCxnSpPr>
          <p:cNvPr id="8" name="Straight Connector 7">
            <a:extLst>
              <a:ext uri="{FF2B5EF4-FFF2-40B4-BE49-F238E27FC236}">
                <a16:creationId xmlns:a16="http://schemas.microsoft.com/office/drawing/2014/main" id="{36260861-23AD-4FD2-E33C-25C65C1EED81}"/>
              </a:ext>
            </a:extLst>
          </p:cNvPr>
          <p:cNvCxnSpPr>
            <a:cxnSpLocks/>
          </p:cNvCxnSpPr>
          <p:nvPr/>
        </p:nvCxnSpPr>
        <p:spPr>
          <a:xfrm>
            <a:off x="4514152" y="2548047"/>
            <a:ext cx="344029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030" name="Picture 6" descr="Lloyds Building, London">
            <a:extLst>
              <a:ext uri="{FF2B5EF4-FFF2-40B4-BE49-F238E27FC236}">
                <a16:creationId xmlns:a16="http://schemas.microsoft.com/office/drawing/2014/main" id="{B93A9F90-41E8-B49E-B9B8-FA779D8211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794" t="6650" r="8927" b="6570"/>
          <a:stretch>
            <a:fillRect/>
          </a:stretch>
        </p:blipFill>
        <p:spPr bwMode="auto">
          <a:xfrm>
            <a:off x="0" y="0"/>
            <a:ext cx="3651504"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4036E7D-1DCA-FAF6-0516-0DB37FEB1B78}"/>
              </a:ext>
            </a:extLst>
          </p:cNvPr>
          <p:cNvSpPr/>
          <p:nvPr/>
        </p:nvSpPr>
        <p:spPr>
          <a:xfrm>
            <a:off x="305" y="0"/>
            <a:ext cx="1071796" cy="32978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400" b="1" dirty="0"/>
              <a:t>DRAFT</a:t>
            </a:r>
          </a:p>
        </p:txBody>
      </p:sp>
    </p:spTree>
    <p:extLst>
      <p:ext uri="{BB962C8B-B14F-4D97-AF65-F5344CB8AC3E}">
        <p14:creationId xmlns:p14="http://schemas.microsoft.com/office/powerpoint/2010/main" val="2850367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F4A3-1651-25C8-2EA9-6ACD9AAB045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2808115-7E45-0905-8558-4B0109661471}"/>
              </a:ext>
            </a:extLst>
          </p:cNvPr>
          <p:cNvSpPr txBox="1"/>
          <p:nvPr/>
        </p:nvSpPr>
        <p:spPr>
          <a:xfrm>
            <a:off x="548056" y="1732257"/>
            <a:ext cx="2502321" cy="1330714"/>
          </a:xfrm>
          <a:prstGeom prst="rect">
            <a:avLst/>
          </a:prstGeom>
          <a:noFill/>
        </p:spPr>
        <p:txBody>
          <a:bodyPr wrap="square" rtlCol="0" anchor="t">
            <a:noAutofit/>
          </a:bodyPr>
          <a:lstStyle>
            <a:defPPr>
              <a:defRPr lang="en-US"/>
            </a:defPPr>
            <a:lvl1pPr algn="ctr">
              <a:lnSpc>
                <a:spcPct val="110000"/>
              </a:lnSpc>
              <a:defRPr sz="1200"/>
            </a:lvl1pPr>
          </a:lstStyle>
          <a:p>
            <a:pPr algn="l" defTabSz="367406"/>
            <a:r>
              <a:rPr lang="en-GB" sz="1045" b="1" dirty="0">
                <a:solidFill>
                  <a:srgbClr val="515150"/>
                </a:solidFill>
                <a:latin typeface="Questrial"/>
              </a:rPr>
              <a:t>Act collectively as a Market</a:t>
            </a:r>
          </a:p>
          <a:p>
            <a:pPr algn="l" defTabSz="367406"/>
            <a:r>
              <a:rPr lang="en-GB" sz="1045" dirty="0">
                <a:solidFill>
                  <a:srgbClr val="515150"/>
                </a:solidFill>
                <a:latin typeface="Questrial"/>
              </a:rPr>
              <a:t>The delegated claims model is highly interconnected, and sustainable improvement can only be achieved if MAs and DCAs act collectively, recognising the reciprocal relationships and shared outcomes.</a:t>
            </a:r>
          </a:p>
        </p:txBody>
      </p:sp>
      <p:sp>
        <p:nvSpPr>
          <p:cNvPr id="11" name="TextBox 10">
            <a:extLst>
              <a:ext uri="{FF2B5EF4-FFF2-40B4-BE49-F238E27FC236}">
                <a16:creationId xmlns:a16="http://schemas.microsoft.com/office/drawing/2014/main" id="{97BC7935-1803-648E-A2DC-60C1D6DF93B7}"/>
              </a:ext>
            </a:extLst>
          </p:cNvPr>
          <p:cNvSpPr txBox="1"/>
          <p:nvPr/>
        </p:nvSpPr>
        <p:spPr>
          <a:xfrm>
            <a:off x="0" y="560302"/>
            <a:ext cx="9144000" cy="908582"/>
          </a:xfrm>
          <a:prstGeom prst="rect">
            <a:avLst/>
          </a:prstGeom>
          <a:noFill/>
        </p:spPr>
        <p:txBody>
          <a:bodyPr wrap="square" rtlCol="0">
            <a:spAutoFit/>
          </a:bodyPr>
          <a:lstStyle>
            <a:defPPr>
              <a:defRPr lang="en-US"/>
            </a:defPPr>
            <a:lvl1pPr>
              <a:defRPr sz="4400">
                <a:solidFill>
                  <a:schemeClr val="bg1"/>
                </a:solidFill>
              </a:defRPr>
            </a:lvl1pPr>
          </a:lstStyle>
          <a:p>
            <a:pPr algn="ctr" defTabSz="367406"/>
            <a:r>
              <a:rPr lang="en-GB" sz="2652" dirty="0">
                <a:solidFill>
                  <a:srgbClr val="C00000"/>
                </a:solidFill>
                <a:latin typeface="Montserrat"/>
              </a:rPr>
              <a:t>Principles for delivering a </a:t>
            </a:r>
          </a:p>
          <a:p>
            <a:pPr algn="ctr" defTabSz="367406"/>
            <a:r>
              <a:rPr lang="en-GB" sz="2652" dirty="0">
                <a:solidFill>
                  <a:srgbClr val="C00000"/>
                </a:solidFill>
                <a:latin typeface="Montserrat"/>
              </a:rPr>
              <a:t>Delegated Claims Strategy</a:t>
            </a:r>
            <a:endParaRPr lang="id-ID" sz="2652" u="sng" dirty="0">
              <a:solidFill>
                <a:srgbClr val="C00000"/>
              </a:solidFill>
              <a:uFill>
                <a:solidFill>
                  <a:srgbClr val="766DC6"/>
                </a:solidFill>
              </a:uFill>
              <a:latin typeface="Montserrat"/>
            </a:endParaRPr>
          </a:p>
        </p:txBody>
      </p:sp>
      <p:sp>
        <p:nvSpPr>
          <p:cNvPr id="2" name="TextBox 1">
            <a:extLst>
              <a:ext uri="{FF2B5EF4-FFF2-40B4-BE49-F238E27FC236}">
                <a16:creationId xmlns:a16="http://schemas.microsoft.com/office/drawing/2014/main" id="{BF617AAA-0C56-22A8-883F-7D4D11780161}"/>
              </a:ext>
            </a:extLst>
          </p:cNvPr>
          <p:cNvSpPr txBox="1"/>
          <p:nvPr/>
        </p:nvSpPr>
        <p:spPr>
          <a:xfrm>
            <a:off x="3348930" y="1732257"/>
            <a:ext cx="2502321" cy="1330714"/>
          </a:xfrm>
          <a:prstGeom prst="rect">
            <a:avLst/>
          </a:prstGeom>
          <a:noFill/>
        </p:spPr>
        <p:txBody>
          <a:bodyPr wrap="square" rtlCol="0" anchor="t">
            <a:noAutofit/>
          </a:bodyPr>
          <a:lstStyle>
            <a:defPPr>
              <a:defRPr lang="en-US"/>
            </a:defPPr>
            <a:lvl1pPr algn="ctr">
              <a:lnSpc>
                <a:spcPct val="110000"/>
              </a:lnSpc>
              <a:defRPr sz="1200"/>
            </a:lvl1pPr>
          </a:lstStyle>
          <a:p>
            <a:pPr algn="l" defTabSz="367406"/>
            <a:r>
              <a:rPr lang="en-GB" sz="1045" b="1" dirty="0">
                <a:solidFill>
                  <a:srgbClr val="515150"/>
                </a:solidFill>
                <a:latin typeface="Questrial"/>
              </a:rPr>
              <a:t>Engage early and continuously</a:t>
            </a:r>
          </a:p>
          <a:p>
            <a:pPr algn="l" defTabSz="367406"/>
            <a:r>
              <a:rPr lang="en-GB" sz="1045" dirty="0">
                <a:solidFill>
                  <a:srgbClr val="515150"/>
                </a:solidFill>
                <a:latin typeface="Questrial"/>
              </a:rPr>
              <a:t>Meaningful engagement and consultation with MAs, DCAs, and key stakeholders will be embedded from the outset and throughout delivery. Solutions will be shaped with the Market, not imposed on it.</a:t>
            </a:r>
          </a:p>
        </p:txBody>
      </p:sp>
      <p:sp>
        <p:nvSpPr>
          <p:cNvPr id="4" name="TextBox 3">
            <a:extLst>
              <a:ext uri="{FF2B5EF4-FFF2-40B4-BE49-F238E27FC236}">
                <a16:creationId xmlns:a16="http://schemas.microsoft.com/office/drawing/2014/main" id="{E38A43B9-EE7B-917B-3C75-D338330FD96A}"/>
              </a:ext>
            </a:extLst>
          </p:cNvPr>
          <p:cNvSpPr txBox="1"/>
          <p:nvPr/>
        </p:nvSpPr>
        <p:spPr>
          <a:xfrm>
            <a:off x="548056" y="3334419"/>
            <a:ext cx="2502321" cy="1330714"/>
          </a:xfrm>
          <a:prstGeom prst="rect">
            <a:avLst/>
          </a:prstGeom>
          <a:noFill/>
        </p:spPr>
        <p:txBody>
          <a:bodyPr wrap="square" rtlCol="0" anchor="t">
            <a:noAutofit/>
          </a:bodyPr>
          <a:lstStyle>
            <a:defPPr>
              <a:defRPr lang="en-US"/>
            </a:defPPr>
            <a:lvl1pPr algn="ctr">
              <a:lnSpc>
                <a:spcPct val="110000"/>
              </a:lnSpc>
              <a:defRPr sz="1200"/>
            </a:lvl1pPr>
          </a:lstStyle>
          <a:p>
            <a:pPr algn="l" defTabSz="367406"/>
            <a:r>
              <a:rPr lang="en-GB" sz="1045" b="1" dirty="0">
                <a:solidFill>
                  <a:srgbClr val="515150"/>
                </a:solidFill>
                <a:latin typeface="Questrial"/>
              </a:rPr>
              <a:t>Deliver clear economic value</a:t>
            </a:r>
          </a:p>
          <a:p>
            <a:pPr algn="l" defTabSz="367406"/>
            <a:r>
              <a:rPr lang="en-GB" sz="1045" dirty="0">
                <a:solidFill>
                  <a:srgbClr val="515150"/>
                </a:solidFill>
                <a:latin typeface="Questrial"/>
              </a:rPr>
              <a:t>Initiatives will be designed to deliver tangible economic benefit to the Market, supporting a more efficient and commercially sustainable delegated claims ecosystem.</a:t>
            </a:r>
          </a:p>
        </p:txBody>
      </p:sp>
      <p:sp>
        <p:nvSpPr>
          <p:cNvPr id="7" name="TextBox 6">
            <a:extLst>
              <a:ext uri="{FF2B5EF4-FFF2-40B4-BE49-F238E27FC236}">
                <a16:creationId xmlns:a16="http://schemas.microsoft.com/office/drawing/2014/main" id="{6E6BC072-236F-3D71-7126-EE547F7EA0BF}"/>
              </a:ext>
            </a:extLst>
          </p:cNvPr>
          <p:cNvSpPr txBox="1"/>
          <p:nvPr/>
        </p:nvSpPr>
        <p:spPr>
          <a:xfrm>
            <a:off x="6185634" y="3334419"/>
            <a:ext cx="2502321" cy="1330714"/>
          </a:xfrm>
          <a:prstGeom prst="rect">
            <a:avLst/>
          </a:prstGeom>
          <a:noFill/>
        </p:spPr>
        <p:txBody>
          <a:bodyPr wrap="square" rtlCol="0" anchor="t">
            <a:noAutofit/>
          </a:bodyPr>
          <a:lstStyle>
            <a:defPPr>
              <a:defRPr lang="en-US"/>
            </a:defPPr>
            <a:lvl1pPr algn="ctr">
              <a:lnSpc>
                <a:spcPct val="110000"/>
              </a:lnSpc>
              <a:defRPr sz="1200"/>
            </a:lvl1pPr>
          </a:lstStyle>
          <a:p>
            <a:pPr algn="l" defTabSz="367406"/>
            <a:r>
              <a:rPr lang="en-GB" sz="1045" b="1" dirty="0">
                <a:solidFill>
                  <a:srgbClr val="515150"/>
                </a:solidFill>
                <a:latin typeface="Questrial"/>
              </a:rPr>
              <a:t>Strategic alignments</a:t>
            </a:r>
          </a:p>
          <a:p>
            <a:pPr algn="l" defTabSz="367406"/>
            <a:r>
              <a:rPr lang="en-GB" sz="1045" dirty="0">
                <a:solidFill>
                  <a:srgbClr val="515150"/>
                </a:solidFill>
                <a:latin typeface="Questrial"/>
              </a:rPr>
              <a:t>We will focus on initiatives that align with the strategic focus areas and deliver value for the Market as a whole</a:t>
            </a:r>
          </a:p>
        </p:txBody>
      </p:sp>
      <p:sp>
        <p:nvSpPr>
          <p:cNvPr id="8" name="TextBox 7">
            <a:extLst>
              <a:ext uri="{FF2B5EF4-FFF2-40B4-BE49-F238E27FC236}">
                <a16:creationId xmlns:a16="http://schemas.microsoft.com/office/drawing/2014/main" id="{DEDFF904-85C5-BA30-82F3-6817134528A3}"/>
              </a:ext>
            </a:extLst>
          </p:cNvPr>
          <p:cNvSpPr txBox="1"/>
          <p:nvPr/>
        </p:nvSpPr>
        <p:spPr>
          <a:xfrm>
            <a:off x="6185634" y="1732257"/>
            <a:ext cx="2502321" cy="1330714"/>
          </a:xfrm>
          <a:prstGeom prst="rect">
            <a:avLst/>
          </a:prstGeom>
          <a:noFill/>
        </p:spPr>
        <p:txBody>
          <a:bodyPr wrap="square" rtlCol="0" anchor="t">
            <a:noAutofit/>
          </a:bodyPr>
          <a:lstStyle>
            <a:defPPr>
              <a:defRPr lang="en-US"/>
            </a:defPPr>
            <a:lvl1pPr algn="ctr">
              <a:lnSpc>
                <a:spcPct val="110000"/>
              </a:lnSpc>
              <a:defRPr sz="1200"/>
            </a:lvl1pPr>
          </a:lstStyle>
          <a:p>
            <a:pPr algn="l" defTabSz="367406"/>
            <a:r>
              <a:rPr lang="en-GB" sz="1045" b="1" dirty="0">
                <a:solidFill>
                  <a:srgbClr val="515150"/>
                </a:solidFill>
                <a:latin typeface="Questrial"/>
              </a:rPr>
              <a:t>Design for adoption, not just delivery</a:t>
            </a:r>
          </a:p>
          <a:p>
            <a:pPr algn="l" defTabSz="367406"/>
            <a:r>
              <a:rPr lang="en-GB" sz="1045" dirty="0">
                <a:solidFill>
                  <a:srgbClr val="515150"/>
                </a:solidFill>
                <a:latin typeface="Questrial"/>
              </a:rPr>
              <a:t>We will prioritise solutions that are practical and scalable, that achieve broad Market buy in. Overcoming historic barriers to adoption is critical to ensuring the Market realises the full value of its investments.</a:t>
            </a:r>
          </a:p>
        </p:txBody>
      </p:sp>
      <p:sp>
        <p:nvSpPr>
          <p:cNvPr id="9" name="TextBox 8">
            <a:extLst>
              <a:ext uri="{FF2B5EF4-FFF2-40B4-BE49-F238E27FC236}">
                <a16:creationId xmlns:a16="http://schemas.microsoft.com/office/drawing/2014/main" id="{AC7CBC7F-3A2A-3209-D014-5BF7A288CC2F}"/>
              </a:ext>
            </a:extLst>
          </p:cNvPr>
          <p:cNvSpPr txBox="1"/>
          <p:nvPr/>
        </p:nvSpPr>
        <p:spPr>
          <a:xfrm>
            <a:off x="3348930" y="3334419"/>
            <a:ext cx="2502321" cy="1330714"/>
          </a:xfrm>
          <a:prstGeom prst="rect">
            <a:avLst/>
          </a:prstGeom>
          <a:noFill/>
        </p:spPr>
        <p:txBody>
          <a:bodyPr wrap="square" rtlCol="0" anchor="t">
            <a:noAutofit/>
          </a:bodyPr>
          <a:lstStyle>
            <a:defPPr>
              <a:defRPr lang="en-US"/>
            </a:defPPr>
            <a:lvl1pPr algn="ctr">
              <a:lnSpc>
                <a:spcPct val="110000"/>
              </a:lnSpc>
              <a:defRPr sz="1200"/>
            </a:lvl1pPr>
          </a:lstStyle>
          <a:p>
            <a:pPr algn="l" defTabSz="367406"/>
            <a:r>
              <a:rPr lang="en-GB" sz="1045" b="1" dirty="0">
                <a:solidFill>
                  <a:srgbClr val="515150"/>
                </a:solidFill>
                <a:latin typeface="Questrial"/>
              </a:rPr>
              <a:t>Enable Leadership and accountability</a:t>
            </a:r>
          </a:p>
          <a:p>
            <a:pPr algn="l" defTabSz="367406"/>
            <a:r>
              <a:rPr lang="en-GB" sz="1045" dirty="0">
                <a:solidFill>
                  <a:srgbClr val="515150"/>
                </a:solidFill>
                <a:latin typeface="Questrial"/>
              </a:rPr>
              <a:t>We will ensure leaders are empowered to lead and are not unreasonably constrained in fulfilling their duties, while ensuring appropriate oversight and governance.</a:t>
            </a:r>
          </a:p>
        </p:txBody>
      </p:sp>
      <p:cxnSp>
        <p:nvCxnSpPr>
          <p:cNvPr id="12" name="Straight Connector 11">
            <a:extLst>
              <a:ext uri="{FF2B5EF4-FFF2-40B4-BE49-F238E27FC236}">
                <a16:creationId xmlns:a16="http://schemas.microsoft.com/office/drawing/2014/main" id="{F0FD0458-F9DE-3A05-809A-D5EEF2F3CF15}"/>
              </a:ext>
            </a:extLst>
          </p:cNvPr>
          <p:cNvCxnSpPr>
            <a:cxnSpLocks/>
          </p:cNvCxnSpPr>
          <p:nvPr/>
        </p:nvCxnSpPr>
        <p:spPr>
          <a:xfrm flipH="1">
            <a:off x="548056" y="3157783"/>
            <a:ext cx="812715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BFF6109-AF65-3AA5-1A9B-5CB034968C12}"/>
              </a:ext>
            </a:extLst>
          </p:cNvPr>
          <p:cNvCxnSpPr>
            <a:cxnSpLocks/>
          </p:cNvCxnSpPr>
          <p:nvPr/>
        </p:nvCxnSpPr>
        <p:spPr>
          <a:xfrm flipV="1">
            <a:off x="3119898" y="1696702"/>
            <a:ext cx="0" cy="28509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CA78436-774A-3087-782C-42A11D282C3A}"/>
              </a:ext>
            </a:extLst>
          </p:cNvPr>
          <p:cNvCxnSpPr>
            <a:cxnSpLocks/>
          </p:cNvCxnSpPr>
          <p:nvPr/>
        </p:nvCxnSpPr>
        <p:spPr>
          <a:xfrm flipV="1">
            <a:off x="5991881" y="1696702"/>
            <a:ext cx="0" cy="28509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48862362-44ED-0AE4-793F-D7F97CE550EF}"/>
              </a:ext>
            </a:extLst>
          </p:cNvPr>
          <p:cNvSpPr/>
          <p:nvPr/>
        </p:nvSpPr>
        <p:spPr>
          <a:xfrm>
            <a:off x="305" y="0"/>
            <a:ext cx="1071796" cy="32978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400" b="1" dirty="0"/>
              <a:t>DRAFT</a:t>
            </a:r>
          </a:p>
        </p:txBody>
      </p:sp>
    </p:spTree>
    <p:extLst>
      <p:ext uri="{BB962C8B-B14F-4D97-AF65-F5344CB8AC3E}">
        <p14:creationId xmlns:p14="http://schemas.microsoft.com/office/powerpoint/2010/main" val="384043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2500"/>
                            </p:stCondLst>
                            <p:childTnLst>
                              <p:par>
                                <p:cTn id="26" presetID="10"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3000"/>
                            </p:stCondLst>
                            <p:childTnLst>
                              <p:par>
                                <p:cTn id="30" presetID="10" presetClass="entr" presetSubtype="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 grpId="0"/>
      <p:bldP spid="4"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45D2C-491C-9103-E1C5-B1440A44A1D6}"/>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A5D076A6-BE02-BE7E-846A-73B52D3C5CC5}"/>
              </a:ext>
            </a:extLst>
          </p:cNvPr>
          <p:cNvSpPr/>
          <p:nvPr/>
        </p:nvSpPr>
        <p:spPr>
          <a:xfrm>
            <a:off x="0" y="2538"/>
            <a:ext cx="3051964" cy="5138425"/>
          </a:xfrm>
          <a:prstGeom prst="rect">
            <a:avLst/>
          </a:prstGeom>
          <a:solidFill>
            <a:srgbClr val="515150"/>
          </a:solid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723"/>
          </a:p>
        </p:txBody>
      </p:sp>
      <p:sp>
        <p:nvSpPr>
          <p:cNvPr id="27" name="Rectangle 26">
            <a:extLst>
              <a:ext uri="{FF2B5EF4-FFF2-40B4-BE49-F238E27FC236}">
                <a16:creationId xmlns:a16="http://schemas.microsoft.com/office/drawing/2014/main" id="{0F19749F-8367-D856-B860-E37ACEF896B6}"/>
              </a:ext>
            </a:extLst>
          </p:cNvPr>
          <p:cNvSpPr/>
          <p:nvPr/>
        </p:nvSpPr>
        <p:spPr>
          <a:xfrm>
            <a:off x="3051393" y="2538"/>
            <a:ext cx="3051964" cy="5140962"/>
          </a:xfrm>
          <a:prstGeom prst="rect">
            <a:avLst/>
          </a:prstGeom>
          <a:solidFill>
            <a:schemeClr val="tx2"/>
          </a:solid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723" dirty="0"/>
          </a:p>
        </p:txBody>
      </p:sp>
      <p:sp>
        <p:nvSpPr>
          <p:cNvPr id="28" name="Rectangle 27">
            <a:extLst>
              <a:ext uri="{FF2B5EF4-FFF2-40B4-BE49-F238E27FC236}">
                <a16:creationId xmlns:a16="http://schemas.microsoft.com/office/drawing/2014/main" id="{97C6F6ED-0668-3030-C879-FE352F7574B3}"/>
              </a:ext>
            </a:extLst>
          </p:cNvPr>
          <p:cNvSpPr/>
          <p:nvPr/>
        </p:nvSpPr>
        <p:spPr>
          <a:xfrm>
            <a:off x="6096784" y="2538"/>
            <a:ext cx="3051964" cy="5138425"/>
          </a:xfrm>
          <a:prstGeom prst="rect">
            <a:avLst/>
          </a:prstGeom>
          <a:solidFill>
            <a:schemeClr val="bg1">
              <a:lumMod val="65000"/>
            </a:schemeClr>
          </a:solid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723"/>
          </a:p>
        </p:txBody>
      </p:sp>
      <p:sp>
        <p:nvSpPr>
          <p:cNvPr id="29" name="Rectangle 28">
            <a:extLst>
              <a:ext uri="{FF2B5EF4-FFF2-40B4-BE49-F238E27FC236}">
                <a16:creationId xmlns:a16="http://schemas.microsoft.com/office/drawing/2014/main" id="{78EF24E5-C786-9C0D-8449-94757DEAE4C5}"/>
              </a:ext>
            </a:extLst>
          </p:cNvPr>
          <p:cNvSpPr/>
          <p:nvPr/>
        </p:nvSpPr>
        <p:spPr>
          <a:xfrm>
            <a:off x="0" y="0"/>
            <a:ext cx="9144000" cy="5138424"/>
          </a:xfrm>
          <a:prstGeom prst="rect">
            <a:avLst/>
          </a:prstGeom>
          <a:solidFill>
            <a:srgbClr val="515150">
              <a:alpha val="29020"/>
            </a:srgbClr>
          </a:solidFill>
          <a:ln>
            <a:solidFill>
              <a:srgbClr val="5151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23"/>
          </a:p>
        </p:txBody>
      </p:sp>
      <p:sp>
        <p:nvSpPr>
          <p:cNvPr id="7" name="TextBox 6">
            <a:extLst>
              <a:ext uri="{FF2B5EF4-FFF2-40B4-BE49-F238E27FC236}">
                <a16:creationId xmlns:a16="http://schemas.microsoft.com/office/drawing/2014/main" id="{6D0DE24D-0262-D30A-1A57-8B43E50708E8}"/>
              </a:ext>
            </a:extLst>
          </p:cNvPr>
          <p:cNvSpPr txBox="1"/>
          <p:nvPr/>
        </p:nvSpPr>
        <p:spPr>
          <a:xfrm>
            <a:off x="376072" y="2002407"/>
            <a:ext cx="2299821" cy="1811393"/>
          </a:xfrm>
          <a:prstGeom prst="rect">
            <a:avLst/>
          </a:prstGeom>
          <a:noFill/>
        </p:spPr>
        <p:txBody>
          <a:bodyPr wrap="square">
            <a:spAutoFit/>
          </a:bodyPr>
          <a:lstStyle/>
          <a:p>
            <a:pPr defTabSz="183703">
              <a:lnSpc>
                <a:spcPct val="115000"/>
              </a:lnSpc>
              <a:spcAft>
                <a:spcPts val="321"/>
              </a:spcAft>
              <a:defRPr/>
            </a:pPr>
            <a:r>
              <a:rPr lang="en-GB" sz="2652" dirty="0">
                <a:solidFill>
                  <a:schemeClr val="bg1"/>
                </a:solidFill>
                <a:latin typeface="Montserrat"/>
              </a:rPr>
              <a:t>What’s the p</a:t>
            </a:r>
            <a:r>
              <a:rPr lang="en-GB" sz="2652" dirty="0" err="1">
                <a:solidFill>
                  <a:schemeClr val="bg1"/>
                </a:solidFill>
                <a:latin typeface="Montserrat"/>
              </a:rPr>
              <a:t>roblem</a:t>
            </a:r>
            <a:r>
              <a:rPr lang="en-GB" sz="2652" dirty="0">
                <a:solidFill>
                  <a:schemeClr val="bg1"/>
                </a:solidFill>
                <a:latin typeface="Montserrat"/>
              </a:rPr>
              <a:t>?</a:t>
            </a:r>
          </a:p>
          <a:p>
            <a:r>
              <a:rPr lang="en-GB" sz="964" dirty="0">
                <a:solidFill>
                  <a:schemeClr val="bg1"/>
                </a:solidFill>
                <a:latin typeface="Questrial"/>
              </a:rPr>
              <a:t>Inconsistency, low‑quality and issues accessing delegated claims data creates inefficiency and constrains effective performance management and underwriting decision‑making.</a:t>
            </a:r>
          </a:p>
        </p:txBody>
      </p:sp>
      <p:sp>
        <p:nvSpPr>
          <p:cNvPr id="17" name="TextBox 16">
            <a:extLst>
              <a:ext uri="{FF2B5EF4-FFF2-40B4-BE49-F238E27FC236}">
                <a16:creationId xmlns:a16="http://schemas.microsoft.com/office/drawing/2014/main" id="{13FB829B-7770-0D40-D559-13219728ADEB}"/>
              </a:ext>
            </a:extLst>
          </p:cNvPr>
          <p:cNvSpPr txBox="1"/>
          <p:nvPr/>
        </p:nvSpPr>
        <p:spPr>
          <a:xfrm>
            <a:off x="-5723" y="581849"/>
            <a:ext cx="9167779" cy="630667"/>
          </a:xfrm>
          <a:prstGeom prst="rect">
            <a:avLst/>
          </a:prstGeom>
          <a:noFill/>
        </p:spPr>
        <p:txBody>
          <a:bodyPr wrap="square" rtlCol="0">
            <a:noAutofit/>
          </a:bodyPr>
          <a:lstStyle>
            <a:defPPr>
              <a:defRPr lang="en-US"/>
            </a:defPPr>
            <a:lvl1pPr>
              <a:defRPr sz="4400">
                <a:solidFill>
                  <a:schemeClr val="bg1"/>
                </a:solidFill>
              </a:defRPr>
            </a:lvl1pPr>
          </a:lstStyle>
          <a:p>
            <a:pPr algn="ctr" defTabSz="367406"/>
            <a:r>
              <a:rPr lang="en-US" sz="3857" dirty="0">
                <a:latin typeface="Montserrat"/>
              </a:rPr>
              <a:t>Data</a:t>
            </a:r>
            <a:endParaRPr lang="id-ID" sz="3857" u="sng" dirty="0">
              <a:uFill>
                <a:solidFill>
                  <a:srgbClr val="766DC6"/>
                </a:solidFill>
              </a:uFill>
              <a:latin typeface="Montserrat"/>
            </a:endParaRPr>
          </a:p>
        </p:txBody>
      </p:sp>
      <p:sp>
        <p:nvSpPr>
          <p:cNvPr id="20" name="TextBox 19">
            <a:extLst>
              <a:ext uri="{FF2B5EF4-FFF2-40B4-BE49-F238E27FC236}">
                <a16:creationId xmlns:a16="http://schemas.microsoft.com/office/drawing/2014/main" id="{FB3D10E6-599D-3D42-9C58-AA165B08DFE2}"/>
              </a:ext>
            </a:extLst>
          </p:cNvPr>
          <p:cNvSpPr txBox="1"/>
          <p:nvPr/>
        </p:nvSpPr>
        <p:spPr>
          <a:xfrm>
            <a:off x="3427465" y="2002407"/>
            <a:ext cx="2299821" cy="2080891"/>
          </a:xfrm>
          <a:prstGeom prst="rect">
            <a:avLst/>
          </a:prstGeom>
          <a:noFill/>
        </p:spPr>
        <p:txBody>
          <a:bodyPr wrap="square">
            <a:spAutoFit/>
          </a:bodyPr>
          <a:lstStyle/>
          <a:p>
            <a:pPr defTabSz="183703">
              <a:lnSpc>
                <a:spcPct val="115000"/>
              </a:lnSpc>
              <a:spcAft>
                <a:spcPts val="321"/>
              </a:spcAft>
              <a:defRPr/>
            </a:pPr>
            <a:r>
              <a:rPr lang="en-GB" sz="2652" dirty="0">
                <a:solidFill>
                  <a:schemeClr val="bg1"/>
                </a:solidFill>
                <a:latin typeface="Montserrat"/>
              </a:rPr>
              <a:t>Why do we care?</a:t>
            </a:r>
          </a:p>
          <a:p>
            <a:pPr defTabSz="183703">
              <a:lnSpc>
                <a:spcPct val="115000"/>
              </a:lnSpc>
              <a:spcAft>
                <a:spcPts val="321"/>
              </a:spcAft>
              <a:defRPr/>
            </a:pPr>
            <a:r>
              <a:rPr lang="en-GB" sz="964" dirty="0">
                <a:solidFill>
                  <a:schemeClr val="bg1"/>
                </a:solidFill>
                <a:latin typeface="Questrial"/>
              </a:rPr>
              <a:t>Data is the single most important commodity in insurance and MAs need easy and efficient access to good clean claims data to support and manage the performance of its business.</a:t>
            </a:r>
          </a:p>
        </p:txBody>
      </p:sp>
      <p:sp>
        <p:nvSpPr>
          <p:cNvPr id="23" name="TextBox 22">
            <a:extLst>
              <a:ext uri="{FF2B5EF4-FFF2-40B4-BE49-F238E27FC236}">
                <a16:creationId xmlns:a16="http://schemas.microsoft.com/office/drawing/2014/main" id="{5ECE2AE8-6A68-2B92-AEDB-D70E76ED0DFD}"/>
              </a:ext>
            </a:extLst>
          </p:cNvPr>
          <p:cNvSpPr txBox="1"/>
          <p:nvPr/>
        </p:nvSpPr>
        <p:spPr>
          <a:xfrm>
            <a:off x="6472856" y="2002407"/>
            <a:ext cx="2299821" cy="2080891"/>
          </a:xfrm>
          <a:prstGeom prst="rect">
            <a:avLst/>
          </a:prstGeom>
          <a:noFill/>
        </p:spPr>
        <p:txBody>
          <a:bodyPr wrap="square">
            <a:spAutoFit/>
          </a:bodyPr>
          <a:lstStyle/>
          <a:p>
            <a:pPr defTabSz="183703">
              <a:lnSpc>
                <a:spcPct val="115000"/>
              </a:lnSpc>
              <a:spcAft>
                <a:spcPts val="321"/>
              </a:spcAft>
              <a:defRPr/>
            </a:pPr>
            <a:r>
              <a:rPr lang="en-GB" sz="2652" dirty="0">
                <a:solidFill>
                  <a:schemeClr val="bg1"/>
                </a:solidFill>
                <a:latin typeface="Montserrat"/>
              </a:rPr>
              <a:t>What’s the Vision?</a:t>
            </a:r>
          </a:p>
          <a:p>
            <a:pPr defTabSz="183703">
              <a:lnSpc>
                <a:spcPct val="115000"/>
              </a:lnSpc>
              <a:spcAft>
                <a:spcPts val="321"/>
              </a:spcAft>
              <a:defRPr/>
            </a:pPr>
            <a:r>
              <a:rPr lang="en-GB" sz="964" dirty="0">
                <a:solidFill>
                  <a:schemeClr val="bg1"/>
                </a:solidFill>
                <a:latin typeface="Questrial"/>
              </a:rPr>
              <a:t>Market adoption of a consistent data integration, validation and distribution approach - providing all stakeholders with efficient access to good clean claims data, from which to develop insights to support decision making. </a:t>
            </a:r>
          </a:p>
        </p:txBody>
      </p:sp>
      <p:cxnSp>
        <p:nvCxnSpPr>
          <p:cNvPr id="18" name="Straight Connector 17">
            <a:extLst>
              <a:ext uri="{FF2B5EF4-FFF2-40B4-BE49-F238E27FC236}">
                <a16:creationId xmlns:a16="http://schemas.microsoft.com/office/drawing/2014/main" id="{5F094A18-0C4B-2B26-D7EA-6DF34B79CA62}"/>
              </a:ext>
            </a:extLst>
          </p:cNvPr>
          <p:cNvCxnSpPr>
            <a:cxnSpLocks/>
          </p:cNvCxnSpPr>
          <p:nvPr/>
        </p:nvCxnSpPr>
        <p:spPr>
          <a:xfrm flipH="1">
            <a:off x="1635491" y="1582474"/>
            <a:ext cx="598494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13A0A5C5-C23D-D159-A72A-1C2782A2F63F}"/>
              </a:ext>
            </a:extLst>
          </p:cNvPr>
          <p:cNvPicPr>
            <a:picLocks noChangeAspect="1"/>
          </p:cNvPicPr>
          <p:nvPr/>
        </p:nvPicPr>
        <p:blipFill>
          <a:blip r:embed="rId3"/>
          <a:stretch>
            <a:fillRect/>
          </a:stretch>
        </p:blipFill>
        <p:spPr>
          <a:xfrm>
            <a:off x="7780152" y="4574777"/>
            <a:ext cx="1094118" cy="360000"/>
          </a:xfrm>
          <a:prstGeom prst="rect">
            <a:avLst/>
          </a:prstGeom>
        </p:spPr>
      </p:pic>
      <p:sp>
        <p:nvSpPr>
          <p:cNvPr id="5" name="Rectangle 4">
            <a:extLst>
              <a:ext uri="{FF2B5EF4-FFF2-40B4-BE49-F238E27FC236}">
                <a16:creationId xmlns:a16="http://schemas.microsoft.com/office/drawing/2014/main" id="{E751870C-ECD1-5077-8B6A-8267E43A323A}"/>
              </a:ext>
            </a:extLst>
          </p:cNvPr>
          <p:cNvSpPr/>
          <p:nvPr/>
        </p:nvSpPr>
        <p:spPr>
          <a:xfrm>
            <a:off x="305" y="0"/>
            <a:ext cx="1071796" cy="32978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400" b="1" dirty="0"/>
              <a:t>DRAFT</a:t>
            </a:r>
          </a:p>
        </p:txBody>
      </p:sp>
    </p:spTree>
    <p:extLst>
      <p:ext uri="{BB962C8B-B14F-4D97-AF65-F5344CB8AC3E}">
        <p14:creationId xmlns:p14="http://schemas.microsoft.com/office/powerpoint/2010/main" val="383336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5EB3CD5-69C2-0D82-2403-AED5A9CDBC2A}"/>
              </a:ext>
            </a:extLst>
          </p:cNvPr>
          <p:cNvSpPr/>
          <p:nvPr/>
        </p:nvSpPr>
        <p:spPr>
          <a:xfrm>
            <a:off x="0" y="0"/>
            <a:ext cx="9144000" cy="45570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0B272D57-9387-C00A-46EE-7D9BF4C22416}"/>
              </a:ext>
            </a:extLst>
          </p:cNvPr>
          <p:cNvPicPr>
            <a:picLocks noChangeAspect="1"/>
          </p:cNvPicPr>
          <p:nvPr/>
        </p:nvPicPr>
        <p:blipFill>
          <a:blip r:embed="rId2"/>
          <a:stretch>
            <a:fillRect/>
          </a:stretch>
        </p:blipFill>
        <p:spPr>
          <a:xfrm>
            <a:off x="189854" y="1118721"/>
            <a:ext cx="2734686" cy="1643721"/>
          </a:xfrm>
          <a:prstGeom prst="rect">
            <a:avLst/>
          </a:prstGeom>
        </p:spPr>
      </p:pic>
      <p:pic>
        <p:nvPicPr>
          <p:cNvPr id="20" name="Picture 19">
            <a:extLst>
              <a:ext uri="{FF2B5EF4-FFF2-40B4-BE49-F238E27FC236}">
                <a16:creationId xmlns:a16="http://schemas.microsoft.com/office/drawing/2014/main" id="{DFDF2F4F-E36A-60A0-7786-7EA2DDEF53E9}"/>
              </a:ext>
            </a:extLst>
          </p:cNvPr>
          <p:cNvPicPr>
            <a:picLocks noChangeAspect="1"/>
          </p:cNvPicPr>
          <p:nvPr/>
        </p:nvPicPr>
        <p:blipFill>
          <a:blip r:embed="rId3"/>
          <a:stretch>
            <a:fillRect/>
          </a:stretch>
        </p:blipFill>
        <p:spPr>
          <a:xfrm>
            <a:off x="247338" y="2993274"/>
            <a:ext cx="2734686" cy="1643721"/>
          </a:xfrm>
          <a:prstGeom prst="rect">
            <a:avLst/>
          </a:prstGeom>
        </p:spPr>
      </p:pic>
      <p:sp>
        <p:nvSpPr>
          <p:cNvPr id="22" name="TextBox 21">
            <a:extLst>
              <a:ext uri="{FF2B5EF4-FFF2-40B4-BE49-F238E27FC236}">
                <a16:creationId xmlns:a16="http://schemas.microsoft.com/office/drawing/2014/main" id="{B8A597A1-92C1-6BC9-0D91-F720BA423743}"/>
              </a:ext>
            </a:extLst>
          </p:cNvPr>
          <p:cNvSpPr txBox="1"/>
          <p:nvPr/>
        </p:nvSpPr>
        <p:spPr>
          <a:xfrm>
            <a:off x="426871" y="917625"/>
            <a:ext cx="1261884" cy="230832"/>
          </a:xfrm>
          <a:prstGeom prst="rect">
            <a:avLst/>
          </a:prstGeom>
          <a:noFill/>
        </p:spPr>
        <p:txBody>
          <a:bodyPr wrap="none" rtlCol="0">
            <a:spAutoFit/>
          </a:bodyPr>
          <a:lstStyle/>
          <a:p>
            <a:r>
              <a:rPr lang="en-GB" sz="900" b="1" dirty="0"/>
              <a:t>… PROBLEM (MAs)</a:t>
            </a:r>
          </a:p>
        </p:txBody>
      </p:sp>
      <p:sp>
        <p:nvSpPr>
          <p:cNvPr id="23" name="TextBox 22">
            <a:extLst>
              <a:ext uri="{FF2B5EF4-FFF2-40B4-BE49-F238E27FC236}">
                <a16:creationId xmlns:a16="http://schemas.microsoft.com/office/drawing/2014/main" id="{C9DCACAA-623D-08FA-8647-FC08620BB9FA}"/>
              </a:ext>
            </a:extLst>
          </p:cNvPr>
          <p:cNvSpPr txBox="1"/>
          <p:nvPr/>
        </p:nvSpPr>
        <p:spPr>
          <a:xfrm>
            <a:off x="484355" y="2762442"/>
            <a:ext cx="1075936" cy="230832"/>
          </a:xfrm>
          <a:prstGeom prst="rect">
            <a:avLst/>
          </a:prstGeom>
          <a:noFill/>
        </p:spPr>
        <p:txBody>
          <a:bodyPr wrap="none" rtlCol="0">
            <a:spAutoFit/>
          </a:bodyPr>
          <a:lstStyle/>
          <a:p>
            <a:r>
              <a:rPr lang="en-GB" sz="900" b="1" dirty="0"/>
              <a:t>… VISION (MAs)</a:t>
            </a:r>
          </a:p>
        </p:txBody>
      </p:sp>
      <p:sp>
        <p:nvSpPr>
          <p:cNvPr id="24" name="TextBox 23">
            <a:extLst>
              <a:ext uri="{FF2B5EF4-FFF2-40B4-BE49-F238E27FC236}">
                <a16:creationId xmlns:a16="http://schemas.microsoft.com/office/drawing/2014/main" id="{F3F9A6F0-AEF0-8BEA-9605-A1BBAD21E9A3}"/>
              </a:ext>
            </a:extLst>
          </p:cNvPr>
          <p:cNvSpPr txBox="1"/>
          <p:nvPr/>
        </p:nvSpPr>
        <p:spPr>
          <a:xfrm>
            <a:off x="247338" y="299681"/>
            <a:ext cx="4442242" cy="369332"/>
          </a:xfrm>
          <a:prstGeom prst="rect">
            <a:avLst/>
          </a:prstGeom>
          <a:noFill/>
        </p:spPr>
        <p:txBody>
          <a:bodyPr wrap="none" rtlCol="0">
            <a:spAutoFit/>
          </a:bodyPr>
          <a:lstStyle/>
          <a:p>
            <a:r>
              <a:rPr lang="en-GB" dirty="0">
                <a:solidFill>
                  <a:schemeClr val="tx2"/>
                </a:solidFill>
              </a:rPr>
              <a:t>Data – to what extent do you agree with…</a:t>
            </a:r>
          </a:p>
        </p:txBody>
      </p:sp>
      <p:pic>
        <p:nvPicPr>
          <p:cNvPr id="28" name="Picture 27">
            <a:extLst>
              <a:ext uri="{FF2B5EF4-FFF2-40B4-BE49-F238E27FC236}">
                <a16:creationId xmlns:a16="http://schemas.microsoft.com/office/drawing/2014/main" id="{BD6E3B74-DB8D-8866-56F4-022CA36A5F56}"/>
              </a:ext>
            </a:extLst>
          </p:cNvPr>
          <p:cNvPicPr>
            <a:picLocks noChangeAspect="1"/>
          </p:cNvPicPr>
          <p:nvPr/>
        </p:nvPicPr>
        <p:blipFill>
          <a:blip r:embed="rId4"/>
          <a:stretch>
            <a:fillRect/>
          </a:stretch>
        </p:blipFill>
        <p:spPr>
          <a:xfrm>
            <a:off x="3204657" y="1118720"/>
            <a:ext cx="2734686" cy="1643721"/>
          </a:xfrm>
          <a:prstGeom prst="rect">
            <a:avLst/>
          </a:prstGeom>
        </p:spPr>
      </p:pic>
      <p:sp>
        <p:nvSpPr>
          <p:cNvPr id="29" name="TextBox 28">
            <a:extLst>
              <a:ext uri="{FF2B5EF4-FFF2-40B4-BE49-F238E27FC236}">
                <a16:creationId xmlns:a16="http://schemas.microsoft.com/office/drawing/2014/main" id="{260EB38F-9A36-1972-E241-6589AF664B8F}"/>
              </a:ext>
            </a:extLst>
          </p:cNvPr>
          <p:cNvSpPr txBox="1"/>
          <p:nvPr/>
        </p:nvSpPr>
        <p:spPr>
          <a:xfrm>
            <a:off x="3351411" y="917625"/>
            <a:ext cx="1332416" cy="230832"/>
          </a:xfrm>
          <a:prstGeom prst="rect">
            <a:avLst/>
          </a:prstGeom>
          <a:noFill/>
        </p:spPr>
        <p:txBody>
          <a:bodyPr wrap="none" rtlCol="0">
            <a:spAutoFit/>
          </a:bodyPr>
          <a:lstStyle/>
          <a:p>
            <a:r>
              <a:rPr lang="en-GB" sz="900" b="1" dirty="0"/>
              <a:t>… PROBLEM (DCAs)</a:t>
            </a:r>
          </a:p>
        </p:txBody>
      </p:sp>
      <p:pic>
        <p:nvPicPr>
          <p:cNvPr id="31" name="Picture 30">
            <a:extLst>
              <a:ext uri="{FF2B5EF4-FFF2-40B4-BE49-F238E27FC236}">
                <a16:creationId xmlns:a16="http://schemas.microsoft.com/office/drawing/2014/main" id="{A8724CAA-E9AF-E4B7-E693-762447435F53}"/>
              </a:ext>
            </a:extLst>
          </p:cNvPr>
          <p:cNvPicPr>
            <a:picLocks noChangeAspect="1"/>
          </p:cNvPicPr>
          <p:nvPr/>
        </p:nvPicPr>
        <p:blipFill>
          <a:blip r:embed="rId5"/>
          <a:stretch>
            <a:fillRect/>
          </a:stretch>
        </p:blipFill>
        <p:spPr>
          <a:xfrm>
            <a:off x="3219041" y="2993274"/>
            <a:ext cx="2734687" cy="1643722"/>
          </a:xfrm>
          <a:prstGeom prst="rect">
            <a:avLst/>
          </a:prstGeom>
        </p:spPr>
      </p:pic>
      <p:sp>
        <p:nvSpPr>
          <p:cNvPr id="32" name="TextBox 31">
            <a:extLst>
              <a:ext uri="{FF2B5EF4-FFF2-40B4-BE49-F238E27FC236}">
                <a16:creationId xmlns:a16="http://schemas.microsoft.com/office/drawing/2014/main" id="{A2BBEC5F-7E44-349E-C2E4-CCCDAF7CC077}"/>
              </a:ext>
            </a:extLst>
          </p:cNvPr>
          <p:cNvSpPr txBox="1"/>
          <p:nvPr/>
        </p:nvSpPr>
        <p:spPr>
          <a:xfrm>
            <a:off x="3408895" y="2762442"/>
            <a:ext cx="1146468" cy="230832"/>
          </a:xfrm>
          <a:prstGeom prst="rect">
            <a:avLst/>
          </a:prstGeom>
          <a:noFill/>
        </p:spPr>
        <p:txBody>
          <a:bodyPr wrap="none" rtlCol="0">
            <a:spAutoFit/>
          </a:bodyPr>
          <a:lstStyle/>
          <a:p>
            <a:r>
              <a:rPr lang="en-GB" sz="900" b="1" dirty="0"/>
              <a:t>… VISION (DCAs)</a:t>
            </a:r>
          </a:p>
        </p:txBody>
      </p:sp>
      <p:sp>
        <p:nvSpPr>
          <p:cNvPr id="33" name="TextBox 32">
            <a:extLst>
              <a:ext uri="{FF2B5EF4-FFF2-40B4-BE49-F238E27FC236}">
                <a16:creationId xmlns:a16="http://schemas.microsoft.com/office/drawing/2014/main" id="{1C30D08D-C5CD-20A1-EF30-DD9F91F8516A}"/>
              </a:ext>
            </a:extLst>
          </p:cNvPr>
          <p:cNvSpPr txBox="1"/>
          <p:nvPr/>
        </p:nvSpPr>
        <p:spPr>
          <a:xfrm>
            <a:off x="6858050" y="917625"/>
            <a:ext cx="1935895" cy="1200329"/>
          </a:xfrm>
          <a:prstGeom prst="rect">
            <a:avLst/>
          </a:prstGeom>
          <a:noFill/>
        </p:spPr>
        <p:txBody>
          <a:bodyPr wrap="square" rtlCol="0">
            <a:spAutoFit/>
          </a:bodyPr>
          <a:lstStyle/>
          <a:p>
            <a:r>
              <a:rPr lang="en-GB" sz="900" b="1" dirty="0">
                <a:solidFill>
                  <a:schemeClr val="tx2"/>
                </a:solidFill>
              </a:rPr>
              <a:t>KEY POINTS</a:t>
            </a:r>
          </a:p>
          <a:p>
            <a:endParaRPr lang="en-GB" sz="900" b="1" dirty="0"/>
          </a:p>
          <a:p>
            <a:pPr marL="171450" indent="-171450">
              <a:buFont typeface="Arial" panose="020B0604020202020204" pitchFamily="34" charset="0"/>
              <a:buChar char="•"/>
            </a:pPr>
            <a:r>
              <a:rPr lang="en-GB" sz="900" dirty="0"/>
              <a:t>43 MA responses</a:t>
            </a:r>
          </a:p>
          <a:p>
            <a:endParaRPr lang="en-GB" sz="900" dirty="0"/>
          </a:p>
          <a:p>
            <a:pPr marL="171450" indent="-171450">
              <a:buFont typeface="Arial" panose="020B0604020202020204" pitchFamily="34" charset="0"/>
              <a:buChar char="•"/>
            </a:pPr>
            <a:r>
              <a:rPr lang="en-GB" sz="900" dirty="0"/>
              <a:t>33 DCA responses</a:t>
            </a:r>
          </a:p>
          <a:p>
            <a:endParaRPr lang="en-GB" sz="900" dirty="0"/>
          </a:p>
          <a:p>
            <a:pPr marL="171450" indent="-171450">
              <a:buFont typeface="Arial" panose="020B0604020202020204" pitchFamily="34" charset="0"/>
              <a:buChar char="•"/>
            </a:pPr>
            <a:r>
              <a:rPr lang="en-GB" sz="900" b="1" dirty="0">
                <a:solidFill>
                  <a:schemeClr val="tx2"/>
                </a:solidFill>
              </a:rPr>
              <a:t>&gt; 80% agreement across both parties </a:t>
            </a:r>
          </a:p>
        </p:txBody>
      </p:sp>
      <p:cxnSp>
        <p:nvCxnSpPr>
          <p:cNvPr id="35" name="Straight Connector 34">
            <a:extLst>
              <a:ext uri="{FF2B5EF4-FFF2-40B4-BE49-F238E27FC236}">
                <a16:creationId xmlns:a16="http://schemas.microsoft.com/office/drawing/2014/main" id="{606653E0-EF24-F9A3-38EC-9F70A78725DB}"/>
              </a:ext>
            </a:extLst>
          </p:cNvPr>
          <p:cNvCxnSpPr>
            <a:cxnSpLocks/>
          </p:cNvCxnSpPr>
          <p:nvPr/>
        </p:nvCxnSpPr>
        <p:spPr>
          <a:xfrm>
            <a:off x="6551505" y="484347"/>
            <a:ext cx="34585" cy="4152648"/>
          </a:xfrm>
          <a:prstGeom prst="line">
            <a:avLst/>
          </a:prstGeom>
          <a:ln w="6350"/>
          <a:effectLst/>
        </p:spPr>
        <p:style>
          <a:lnRef idx="2">
            <a:schemeClr val="accent2"/>
          </a:lnRef>
          <a:fillRef idx="0">
            <a:schemeClr val="accent2"/>
          </a:fillRef>
          <a:effectRef idx="1">
            <a:schemeClr val="accent2"/>
          </a:effectRef>
          <a:fontRef idx="minor">
            <a:schemeClr val="tx1"/>
          </a:fontRef>
        </p:style>
      </p:cxnSp>
      <p:sp>
        <p:nvSpPr>
          <p:cNvPr id="38" name="TextBox 37">
            <a:extLst>
              <a:ext uri="{FF2B5EF4-FFF2-40B4-BE49-F238E27FC236}">
                <a16:creationId xmlns:a16="http://schemas.microsoft.com/office/drawing/2014/main" id="{F140C87C-EF16-BC94-502F-1E499E4CF7E7}"/>
              </a:ext>
            </a:extLst>
          </p:cNvPr>
          <p:cNvSpPr txBox="1"/>
          <p:nvPr/>
        </p:nvSpPr>
        <p:spPr>
          <a:xfrm>
            <a:off x="74950" y="4843819"/>
            <a:ext cx="2795958" cy="215444"/>
          </a:xfrm>
          <a:prstGeom prst="rect">
            <a:avLst/>
          </a:prstGeom>
          <a:noFill/>
        </p:spPr>
        <p:txBody>
          <a:bodyPr wrap="none" rtlCol="0">
            <a:spAutoFit/>
          </a:bodyPr>
          <a:lstStyle/>
          <a:p>
            <a:r>
              <a:rPr lang="en-GB" sz="800" dirty="0"/>
              <a:t>Sources: MA Forum 12/03/2026, DCA Forum 26/03/2026</a:t>
            </a:r>
          </a:p>
        </p:txBody>
      </p:sp>
    </p:spTree>
    <p:extLst>
      <p:ext uri="{BB962C8B-B14F-4D97-AF65-F5344CB8AC3E}">
        <p14:creationId xmlns:p14="http://schemas.microsoft.com/office/powerpoint/2010/main" val="176265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86AB3-0D96-8673-8C6F-6B37C7ACBDD9}"/>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B9ECABAD-06B2-8668-45B2-4F578C0E9131}"/>
              </a:ext>
            </a:extLst>
          </p:cNvPr>
          <p:cNvSpPr/>
          <p:nvPr/>
        </p:nvSpPr>
        <p:spPr>
          <a:xfrm>
            <a:off x="0" y="2538"/>
            <a:ext cx="3051964" cy="5138425"/>
          </a:xfrm>
          <a:prstGeom prst="rect">
            <a:avLst/>
          </a:prstGeom>
          <a:solidFill>
            <a:srgbClr val="515150"/>
          </a:solid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723"/>
          </a:p>
        </p:txBody>
      </p:sp>
      <p:sp>
        <p:nvSpPr>
          <p:cNvPr id="27" name="Rectangle 26">
            <a:extLst>
              <a:ext uri="{FF2B5EF4-FFF2-40B4-BE49-F238E27FC236}">
                <a16:creationId xmlns:a16="http://schemas.microsoft.com/office/drawing/2014/main" id="{3DD23D92-8BBF-543C-E79E-0C072CC9E88C}"/>
              </a:ext>
            </a:extLst>
          </p:cNvPr>
          <p:cNvSpPr/>
          <p:nvPr/>
        </p:nvSpPr>
        <p:spPr>
          <a:xfrm>
            <a:off x="3051393" y="2538"/>
            <a:ext cx="3051964" cy="5140962"/>
          </a:xfrm>
          <a:prstGeom prst="rect">
            <a:avLst/>
          </a:prstGeom>
          <a:solidFill>
            <a:schemeClr val="tx2"/>
          </a:solid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723" dirty="0"/>
          </a:p>
        </p:txBody>
      </p:sp>
      <p:sp>
        <p:nvSpPr>
          <p:cNvPr id="28" name="Rectangle 27">
            <a:extLst>
              <a:ext uri="{FF2B5EF4-FFF2-40B4-BE49-F238E27FC236}">
                <a16:creationId xmlns:a16="http://schemas.microsoft.com/office/drawing/2014/main" id="{671FF4E3-A578-F671-83BA-AD32F25A6866}"/>
              </a:ext>
            </a:extLst>
          </p:cNvPr>
          <p:cNvSpPr/>
          <p:nvPr/>
        </p:nvSpPr>
        <p:spPr>
          <a:xfrm>
            <a:off x="6096784" y="2538"/>
            <a:ext cx="3051964" cy="5138425"/>
          </a:xfrm>
          <a:prstGeom prst="rect">
            <a:avLst/>
          </a:prstGeom>
          <a:solidFill>
            <a:schemeClr val="bg1">
              <a:lumMod val="65000"/>
            </a:schemeClr>
          </a:solid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sz="723"/>
          </a:p>
        </p:txBody>
      </p:sp>
      <p:sp>
        <p:nvSpPr>
          <p:cNvPr id="29" name="Rectangle 28">
            <a:extLst>
              <a:ext uri="{FF2B5EF4-FFF2-40B4-BE49-F238E27FC236}">
                <a16:creationId xmlns:a16="http://schemas.microsoft.com/office/drawing/2014/main" id="{95EA0238-3ED9-66D5-00EE-315FD522806C}"/>
              </a:ext>
            </a:extLst>
          </p:cNvPr>
          <p:cNvSpPr/>
          <p:nvPr/>
        </p:nvSpPr>
        <p:spPr>
          <a:xfrm>
            <a:off x="0" y="3243"/>
            <a:ext cx="9144000" cy="5138424"/>
          </a:xfrm>
          <a:prstGeom prst="rect">
            <a:avLst/>
          </a:prstGeom>
          <a:solidFill>
            <a:srgbClr val="515150">
              <a:alpha val="29020"/>
            </a:srgbClr>
          </a:solidFill>
          <a:ln>
            <a:solidFill>
              <a:srgbClr val="5151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23"/>
          </a:p>
        </p:txBody>
      </p:sp>
      <p:sp>
        <p:nvSpPr>
          <p:cNvPr id="7" name="TextBox 6">
            <a:extLst>
              <a:ext uri="{FF2B5EF4-FFF2-40B4-BE49-F238E27FC236}">
                <a16:creationId xmlns:a16="http://schemas.microsoft.com/office/drawing/2014/main" id="{B1D596A2-6999-AFF5-0D85-E54994955A74}"/>
              </a:ext>
            </a:extLst>
          </p:cNvPr>
          <p:cNvSpPr txBox="1"/>
          <p:nvPr/>
        </p:nvSpPr>
        <p:spPr>
          <a:xfrm>
            <a:off x="376072" y="2002407"/>
            <a:ext cx="2299821" cy="1910523"/>
          </a:xfrm>
          <a:prstGeom prst="rect">
            <a:avLst/>
          </a:prstGeom>
          <a:noFill/>
        </p:spPr>
        <p:txBody>
          <a:bodyPr wrap="square">
            <a:spAutoFit/>
          </a:bodyPr>
          <a:lstStyle/>
          <a:p>
            <a:pPr defTabSz="183703">
              <a:lnSpc>
                <a:spcPct val="115000"/>
              </a:lnSpc>
              <a:spcAft>
                <a:spcPts val="321"/>
              </a:spcAft>
              <a:defRPr/>
            </a:pPr>
            <a:r>
              <a:rPr lang="en-GB" sz="2652" dirty="0">
                <a:solidFill>
                  <a:schemeClr val="bg1"/>
                </a:solidFill>
                <a:latin typeface="Montserrat"/>
              </a:rPr>
              <a:t>What’s the p</a:t>
            </a:r>
            <a:r>
              <a:rPr lang="en-GB" sz="2652" dirty="0" err="1">
                <a:solidFill>
                  <a:schemeClr val="bg1"/>
                </a:solidFill>
                <a:latin typeface="Montserrat"/>
              </a:rPr>
              <a:t>roblem</a:t>
            </a:r>
            <a:r>
              <a:rPr lang="en-GB" sz="2652" dirty="0">
                <a:solidFill>
                  <a:schemeClr val="bg1"/>
                </a:solidFill>
                <a:latin typeface="Montserrat"/>
              </a:rPr>
              <a:t>?</a:t>
            </a:r>
          </a:p>
          <a:p>
            <a:pPr defTabSz="183703">
              <a:lnSpc>
                <a:spcPct val="115000"/>
              </a:lnSpc>
              <a:spcAft>
                <a:spcPts val="321"/>
              </a:spcAft>
              <a:defRPr/>
            </a:pPr>
            <a:r>
              <a:rPr lang="en-GB" sz="964" dirty="0">
                <a:solidFill>
                  <a:schemeClr val="bg1"/>
                </a:solidFill>
                <a:latin typeface="Questrial"/>
              </a:rPr>
              <a:t>The Delegated Claims Oversight process is inconsistent and inefficient -placing significant and unnecessary administrative burden on  MAs and DCAs to carry out responsibilities.</a:t>
            </a:r>
            <a:endParaRPr lang="en-GB" sz="2652" dirty="0">
              <a:solidFill>
                <a:schemeClr val="bg1"/>
              </a:solidFill>
              <a:latin typeface="Montserrat"/>
            </a:endParaRPr>
          </a:p>
        </p:txBody>
      </p:sp>
      <p:sp>
        <p:nvSpPr>
          <p:cNvPr id="17" name="TextBox 16">
            <a:extLst>
              <a:ext uri="{FF2B5EF4-FFF2-40B4-BE49-F238E27FC236}">
                <a16:creationId xmlns:a16="http://schemas.microsoft.com/office/drawing/2014/main" id="{0E0F6C6A-4742-7F20-3547-DC57202FE181}"/>
              </a:ext>
            </a:extLst>
          </p:cNvPr>
          <p:cNvSpPr txBox="1"/>
          <p:nvPr/>
        </p:nvSpPr>
        <p:spPr>
          <a:xfrm>
            <a:off x="-5723" y="581849"/>
            <a:ext cx="9167779" cy="630667"/>
          </a:xfrm>
          <a:prstGeom prst="rect">
            <a:avLst/>
          </a:prstGeom>
          <a:noFill/>
        </p:spPr>
        <p:txBody>
          <a:bodyPr wrap="square" rtlCol="0">
            <a:noAutofit/>
          </a:bodyPr>
          <a:lstStyle>
            <a:defPPr>
              <a:defRPr lang="en-US"/>
            </a:defPPr>
            <a:lvl1pPr>
              <a:defRPr sz="4400">
                <a:solidFill>
                  <a:schemeClr val="bg1"/>
                </a:solidFill>
              </a:defRPr>
            </a:lvl1pPr>
          </a:lstStyle>
          <a:p>
            <a:pPr algn="ctr" defTabSz="367406"/>
            <a:r>
              <a:rPr lang="en-US" sz="3857" dirty="0">
                <a:latin typeface="Montserrat"/>
              </a:rPr>
              <a:t>Oversight</a:t>
            </a:r>
            <a:endParaRPr lang="id-ID" sz="3857" u="sng" dirty="0">
              <a:uFill>
                <a:solidFill>
                  <a:srgbClr val="766DC6"/>
                </a:solidFill>
              </a:uFill>
              <a:latin typeface="Montserrat"/>
            </a:endParaRPr>
          </a:p>
        </p:txBody>
      </p:sp>
      <p:sp>
        <p:nvSpPr>
          <p:cNvPr id="20" name="TextBox 19">
            <a:extLst>
              <a:ext uri="{FF2B5EF4-FFF2-40B4-BE49-F238E27FC236}">
                <a16:creationId xmlns:a16="http://schemas.microsoft.com/office/drawing/2014/main" id="{31D4733F-79B0-C9BE-AE97-231A9C93DDAA}"/>
              </a:ext>
            </a:extLst>
          </p:cNvPr>
          <p:cNvSpPr txBox="1"/>
          <p:nvPr/>
        </p:nvSpPr>
        <p:spPr>
          <a:xfrm>
            <a:off x="3427465" y="2002407"/>
            <a:ext cx="2299821" cy="1910267"/>
          </a:xfrm>
          <a:prstGeom prst="rect">
            <a:avLst/>
          </a:prstGeom>
          <a:noFill/>
        </p:spPr>
        <p:txBody>
          <a:bodyPr wrap="square">
            <a:spAutoFit/>
          </a:bodyPr>
          <a:lstStyle/>
          <a:p>
            <a:pPr defTabSz="183703">
              <a:lnSpc>
                <a:spcPct val="115000"/>
              </a:lnSpc>
              <a:spcAft>
                <a:spcPts val="321"/>
              </a:spcAft>
              <a:defRPr/>
            </a:pPr>
            <a:r>
              <a:rPr lang="en-GB" sz="2652" dirty="0">
                <a:solidFill>
                  <a:schemeClr val="bg1"/>
                </a:solidFill>
                <a:latin typeface="Montserrat"/>
              </a:rPr>
              <a:t>Why do we care?</a:t>
            </a:r>
          </a:p>
          <a:p>
            <a:pPr defTabSz="183703">
              <a:lnSpc>
                <a:spcPct val="115000"/>
              </a:lnSpc>
              <a:spcAft>
                <a:spcPts val="321"/>
              </a:spcAft>
              <a:defRPr/>
            </a:pPr>
            <a:r>
              <a:rPr lang="en-GB" sz="964" dirty="0">
                <a:solidFill>
                  <a:schemeClr val="bg1"/>
                </a:solidFill>
                <a:latin typeface="Questrial"/>
              </a:rPr>
              <a:t>Oversight of DCAs is a fundamental duty of MAs to oversee customer outcomes, manage risk, meet regulatory obligations and protect profitability. </a:t>
            </a:r>
          </a:p>
        </p:txBody>
      </p:sp>
      <p:sp>
        <p:nvSpPr>
          <p:cNvPr id="23" name="TextBox 22">
            <a:extLst>
              <a:ext uri="{FF2B5EF4-FFF2-40B4-BE49-F238E27FC236}">
                <a16:creationId xmlns:a16="http://schemas.microsoft.com/office/drawing/2014/main" id="{BE5195D3-DF26-9FF2-7020-90F31E55F54C}"/>
              </a:ext>
            </a:extLst>
          </p:cNvPr>
          <p:cNvSpPr txBox="1"/>
          <p:nvPr/>
        </p:nvSpPr>
        <p:spPr>
          <a:xfrm>
            <a:off x="6472856" y="2002407"/>
            <a:ext cx="2299821" cy="2289986"/>
          </a:xfrm>
          <a:prstGeom prst="rect">
            <a:avLst/>
          </a:prstGeom>
          <a:noFill/>
        </p:spPr>
        <p:txBody>
          <a:bodyPr wrap="square">
            <a:spAutoFit/>
          </a:bodyPr>
          <a:lstStyle/>
          <a:p>
            <a:pPr defTabSz="183703">
              <a:lnSpc>
                <a:spcPct val="115000"/>
              </a:lnSpc>
              <a:spcAft>
                <a:spcPts val="321"/>
              </a:spcAft>
              <a:defRPr/>
            </a:pPr>
            <a:r>
              <a:rPr lang="en-GB" sz="2652" dirty="0">
                <a:solidFill>
                  <a:schemeClr val="bg1"/>
                </a:solidFill>
                <a:latin typeface="Montserrat"/>
              </a:rPr>
              <a:t>What’s the Vision?</a:t>
            </a:r>
          </a:p>
          <a:p>
            <a:pPr defTabSz="183703">
              <a:lnSpc>
                <a:spcPct val="115000"/>
              </a:lnSpc>
              <a:spcAft>
                <a:spcPts val="321"/>
              </a:spcAft>
              <a:defRPr/>
            </a:pPr>
            <a:r>
              <a:rPr lang="en-GB" sz="964" dirty="0">
                <a:solidFill>
                  <a:schemeClr val="bg1"/>
                </a:solidFill>
                <a:latin typeface="Questrial"/>
              </a:rPr>
              <a:t>A solution, which streamlines delegated claims management activities – driving a simplified, efficient and sustainable process, which supports better decision making and collaboration between MAs and DCAs</a:t>
            </a:r>
          </a:p>
          <a:p>
            <a:pPr defTabSz="183703">
              <a:lnSpc>
                <a:spcPct val="115000"/>
              </a:lnSpc>
              <a:spcAft>
                <a:spcPts val="321"/>
              </a:spcAft>
              <a:defRPr/>
            </a:pPr>
            <a:r>
              <a:rPr lang="en-GB" sz="964" dirty="0">
                <a:solidFill>
                  <a:schemeClr val="bg1"/>
                </a:solidFill>
                <a:latin typeface="Questrial"/>
              </a:rPr>
              <a:t> </a:t>
            </a:r>
          </a:p>
        </p:txBody>
      </p:sp>
      <p:cxnSp>
        <p:nvCxnSpPr>
          <p:cNvPr id="18" name="Straight Connector 17">
            <a:extLst>
              <a:ext uri="{FF2B5EF4-FFF2-40B4-BE49-F238E27FC236}">
                <a16:creationId xmlns:a16="http://schemas.microsoft.com/office/drawing/2014/main" id="{6B88A010-36D8-F5C3-B460-5E39F2B11203}"/>
              </a:ext>
            </a:extLst>
          </p:cNvPr>
          <p:cNvCxnSpPr>
            <a:cxnSpLocks/>
          </p:cNvCxnSpPr>
          <p:nvPr/>
        </p:nvCxnSpPr>
        <p:spPr>
          <a:xfrm flipH="1">
            <a:off x="1635491" y="1582474"/>
            <a:ext cx="598494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5B1B587-3567-B09A-82BA-867EF0C068C6}"/>
              </a:ext>
            </a:extLst>
          </p:cNvPr>
          <p:cNvPicPr>
            <a:picLocks noChangeAspect="1"/>
          </p:cNvPicPr>
          <p:nvPr/>
        </p:nvPicPr>
        <p:blipFill>
          <a:blip r:embed="rId3"/>
          <a:stretch>
            <a:fillRect/>
          </a:stretch>
        </p:blipFill>
        <p:spPr>
          <a:xfrm>
            <a:off x="7780152" y="4574777"/>
            <a:ext cx="1094118" cy="360000"/>
          </a:xfrm>
          <a:prstGeom prst="rect">
            <a:avLst/>
          </a:prstGeom>
        </p:spPr>
      </p:pic>
      <p:sp>
        <p:nvSpPr>
          <p:cNvPr id="5" name="Rectangle 4">
            <a:extLst>
              <a:ext uri="{FF2B5EF4-FFF2-40B4-BE49-F238E27FC236}">
                <a16:creationId xmlns:a16="http://schemas.microsoft.com/office/drawing/2014/main" id="{618CFB5E-C462-135F-9157-D98C8770CA35}"/>
              </a:ext>
            </a:extLst>
          </p:cNvPr>
          <p:cNvSpPr/>
          <p:nvPr/>
        </p:nvSpPr>
        <p:spPr>
          <a:xfrm>
            <a:off x="305" y="0"/>
            <a:ext cx="1071796" cy="32978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GB" sz="1400" b="1" dirty="0"/>
              <a:t>DRAFT</a:t>
            </a:r>
          </a:p>
        </p:txBody>
      </p:sp>
    </p:spTree>
    <p:extLst>
      <p:ext uri="{BB962C8B-B14F-4D97-AF65-F5344CB8AC3E}">
        <p14:creationId xmlns:p14="http://schemas.microsoft.com/office/powerpoint/2010/main" val="28049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61E30-8EF4-7677-E643-ED85364CB08A}"/>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46DEDB97-8D14-74D6-2469-F4B981B33D32}"/>
              </a:ext>
            </a:extLst>
          </p:cNvPr>
          <p:cNvSpPr/>
          <p:nvPr/>
        </p:nvSpPr>
        <p:spPr>
          <a:xfrm>
            <a:off x="0" y="0"/>
            <a:ext cx="9144000" cy="45570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F1FD6F08-3258-1C1B-8B71-2BE7978E778B}"/>
              </a:ext>
            </a:extLst>
          </p:cNvPr>
          <p:cNvSpPr txBox="1"/>
          <p:nvPr/>
        </p:nvSpPr>
        <p:spPr>
          <a:xfrm>
            <a:off x="426871" y="917625"/>
            <a:ext cx="1261884" cy="230832"/>
          </a:xfrm>
          <a:prstGeom prst="rect">
            <a:avLst/>
          </a:prstGeom>
          <a:noFill/>
        </p:spPr>
        <p:txBody>
          <a:bodyPr wrap="none" rtlCol="0">
            <a:spAutoFit/>
          </a:bodyPr>
          <a:lstStyle/>
          <a:p>
            <a:r>
              <a:rPr lang="en-GB" sz="900" b="1" dirty="0"/>
              <a:t>… PROBLEM (MAs)</a:t>
            </a:r>
          </a:p>
        </p:txBody>
      </p:sp>
      <p:sp>
        <p:nvSpPr>
          <p:cNvPr id="23" name="TextBox 22">
            <a:extLst>
              <a:ext uri="{FF2B5EF4-FFF2-40B4-BE49-F238E27FC236}">
                <a16:creationId xmlns:a16="http://schemas.microsoft.com/office/drawing/2014/main" id="{B4868DEF-6C4A-0507-B057-7D9E3AD91479}"/>
              </a:ext>
            </a:extLst>
          </p:cNvPr>
          <p:cNvSpPr txBox="1"/>
          <p:nvPr/>
        </p:nvSpPr>
        <p:spPr>
          <a:xfrm>
            <a:off x="484355" y="2762442"/>
            <a:ext cx="1075936" cy="230832"/>
          </a:xfrm>
          <a:prstGeom prst="rect">
            <a:avLst/>
          </a:prstGeom>
          <a:noFill/>
        </p:spPr>
        <p:txBody>
          <a:bodyPr wrap="none" rtlCol="0">
            <a:spAutoFit/>
          </a:bodyPr>
          <a:lstStyle/>
          <a:p>
            <a:r>
              <a:rPr lang="en-GB" sz="900" b="1" dirty="0"/>
              <a:t>… VISION (MAs)</a:t>
            </a:r>
          </a:p>
        </p:txBody>
      </p:sp>
      <p:sp>
        <p:nvSpPr>
          <p:cNvPr id="24" name="TextBox 23">
            <a:extLst>
              <a:ext uri="{FF2B5EF4-FFF2-40B4-BE49-F238E27FC236}">
                <a16:creationId xmlns:a16="http://schemas.microsoft.com/office/drawing/2014/main" id="{A989A83D-AB9B-C4CB-CA95-57AFBFBC5F74}"/>
              </a:ext>
            </a:extLst>
          </p:cNvPr>
          <p:cNvSpPr txBox="1"/>
          <p:nvPr/>
        </p:nvSpPr>
        <p:spPr>
          <a:xfrm>
            <a:off x="247338" y="299681"/>
            <a:ext cx="4980851" cy="369332"/>
          </a:xfrm>
          <a:prstGeom prst="rect">
            <a:avLst/>
          </a:prstGeom>
          <a:noFill/>
        </p:spPr>
        <p:txBody>
          <a:bodyPr wrap="none" rtlCol="0">
            <a:spAutoFit/>
          </a:bodyPr>
          <a:lstStyle/>
          <a:p>
            <a:r>
              <a:rPr lang="en-GB" dirty="0">
                <a:solidFill>
                  <a:schemeClr val="tx2"/>
                </a:solidFill>
              </a:rPr>
              <a:t>Oversight – to what extent do you agree with…</a:t>
            </a:r>
          </a:p>
        </p:txBody>
      </p:sp>
      <p:sp>
        <p:nvSpPr>
          <p:cNvPr id="29" name="TextBox 28">
            <a:extLst>
              <a:ext uri="{FF2B5EF4-FFF2-40B4-BE49-F238E27FC236}">
                <a16:creationId xmlns:a16="http://schemas.microsoft.com/office/drawing/2014/main" id="{AE201E6E-988B-AA6E-26E7-4CB2613CBC33}"/>
              </a:ext>
            </a:extLst>
          </p:cNvPr>
          <p:cNvSpPr txBox="1"/>
          <p:nvPr/>
        </p:nvSpPr>
        <p:spPr>
          <a:xfrm>
            <a:off x="3351411" y="917625"/>
            <a:ext cx="1332416" cy="230832"/>
          </a:xfrm>
          <a:prstGeom prst="rect">
            <a:avLst/>
          </a:prstGeom>
          <a:noFill/>
        </p:spPr>
        <p:txBody>
          <a:bodyPr wrap="none" rtlCol="0">
            <a:spAutoFit/>
          </a:bodyPr>
          <a:lstStyle/>
          <a:p>
            <a:r>
              <a:rPr lang="en-GB" sz="900" b="1" dirty="0"/>
              <a:t>… PROBLEM (DCAs)</a:t>
            </a:r>
          </a:p>
        </p:txBody>
      </p:sp>
      <p:sp>
        <p:nvSpPr>
          <p:cNvPr id="32" name="TextBox 31">
            <a:extLst>
              <a:ext uri="{FF2B5EF4-FFF2-40B4-BE49-F238E27FC236}">
                <a16:creationId xmlns:a16="http://schemas.microsoft.com/office/drawing/2014/main" id="{8692D012-2D03-FA3E-1187-95B74C02DE7E}"/>
              </a:ext>
            </a:extLst>
          </p:cNvPr>
          <p:cNvSpPr txBox="1"/>
          <p:nvPr/>
        </p:nvSpPr>
        <p:spPr>
          <a:xfrm>
            <a:off x="3408895" y="2762442"/>
            <a:ext cx="1146468" cy="230832"/>
          </a:xfrm>
          <a:prstGeom prst="rect">
            <a:avLst/>
          </a:prstGeom>
          <a:noFill/>
        </p:spPr>
        <p:txBody>
          <a:bodyPr wrap="none" rtlCol="0">
            <a:spAutoFit/>
          </a:bodyPr>
          <a:lstStyle/>
          <a:p>
            <a:r>
              <a:rPr lang="en-GB" sz="900" b="1" dirty="0"/>
              <a:t>… VISION (DCAs)</a:t>
            </a:r>
          </a:p>
        </p:txBody>
      </p:sp>
      <p:sp>
        <p:nvSpPr>
          <p:cNvPr id="33" name="TextBox 32">
            <a:extLst>
              <a:ext uri="{FF2B5EF4-FFF2-40B4-BE49-F238E27FC236}">
                <a16:creationId xmlns:a16="http://schemas.microsoft.com/office/drawing/2014/main" id="{07FFBF3D-06E5-7656-2306-287D9FE1F496}"/>
              </a:ext>
            </a:extLst>
          </p:cNvPr>
          <p:cNvSpPr txBox="1"/>
          <p:nvPr/>
        </p:nvSpPr>
        <p:spPr>
          <a:xfrm>
            <a:off x="6858050" y="917625"/>
            <a:ext cx="1935895" cy="1200329"/>
          </a:xfrm>
          <a:prstGeom prst="rect">
            <a:avLst/>
          </a:prstGeom>
          <a:noFill/>
        </p:spPr>
        <p:txBody>
          <a:bodyPr wrap="square" rtlCol="0">
            <a:spAutoFit/>
          </a:bodyPr>
          <a:lstStyle/>
          <a:p>
            <a:r>
              <a:rPr lang="en-GB" sz="900" b="1" dirty="0">
                <a:solidFill>
                  <a:schemeClr val="tx2"/>
                </a:solidFill>
              </a:rPr>
              <a:t>KEY POINTS</a:t>
            </a:r>
          </a:p>
          <a:p>
            <a:endParaRPr lang="en-GB" sz="900" b="1" dirty="0"/>
          </a:p>
          <a:p>
            <a:pPr marL="171450" indent="-171450">
              <a:buFont typeface="Arial" panose="020B0604020202020204" pitchFamily="34" charset="0"/>
              <a:buChar char="•"/>
            </a:pPr>
            <a:r>
              <a:rPr lang="en-GB" sz="900" dirty="0"/>
              <a:t>43 MA responses</a:t>
            </a:r>
          </a:p>
          <a:p>
            <a:endParaRPr lang="en-GB" sz="900" dirty="0"/>
          </a:p>
          <a:p>
            <a:pPr marL="171450" indent="-171450">
              <a:buFont typeface="Arial" panose="020B0604020202020204" pitchFamily="34" charset="0"/>
              <a:buChar char="•"/>
            </a:pPr>
            <a:r>
              <a:rPr lang="en-GB" sz="900" dirty="0"/>
              <a:t>33 DCA responses</a:t>
            </a:r>
          </a:p>
          <a:p>
            <a:endParaRPr lang="en-GB" sz="900" dirty="0"/>
          </a:p>
          <a:p>
            <a:pPr marL="171450" indent="-171450">
              <a:buFont typeface="Arial" panose="020B0604020202020204" pitchFamily="34" charset="0"/>
              <a:buChar char="•"/>
            </a:pPr>
            <a:r>
              <a:rPr lang="en-GB" sz="900" b="1" dirty="0">
                <a:solidFill>
                  <a:schemeClr val="tx2"/>
                </a:solidFill>
              </a:rPr>
              <a:t>&gt; </a:t>
            </a:r>
            <a:r>
              <a:rPr lang="en-GB" sz="900" b="1" u="sng" dirty="0">
                <a:solidFill>
                  <a:schemeClr val="tx2"/>
                </a:solidFill>
              </a:rPr>
              <a:t>85%</a:t>
            </a:r>
            <a:r>
              <a:rPr lang="en-GB" sz="900" b="1" dirty="0">
                <a:solidFill>
                  <a:schemeClr val="tx2"/>
                </a:solidFill>
              </a:rPr>
              <a:t> agreement across both parties </a:t>
            </a:r>
          </a:p>
        </p:txBody>
      </p:sp>
      <p:cxnSp>
        <p:nvCxnSpPr>
          <p:cNvPr id="35" name="Straight Connector 34">
            <a:extLst>
              <a:ext uri="{FF2B5EF4-FFF2-40B4-BE49-F238E27FC236}">
                <a16:creationId xmlns:a16="http://schemas.microsoft.com/office/drawing/2014/main" id="{33D8CDF9-B922-5722-E59F-76D29F6C474C}"/>
              </a:ext>
            </a:extLst>
          </p:cNvPr>
          <p:cNvCxnSpPr>
            <a:cxnSpLocks/>
          </p:cNvCxnSpPr>
          <p:nvPr/>
        </p:nvCxnSpPr>
        <p:spPr>
          <a:xfrm>
            <a:off x="6551505" y="484347"/>
            <a:ext cx="34585" cy="4152648"/>
          </a:xfrm>
          <a:prstGeom prst="line">
            <a:avLst/>
          </a:prstGeom>
          <a:ln w="6350"/>
          <a:effectLst/>
        </p:spPr>
        <p:style>
          <a:lnRef idx="2">
            <a:schemeClr val="accent2"/>
          </a:lnRef>
          <a:fillRef idx="0">
            <a:schemeClr val="accent2"/>
          </a:fillRef>
          <a:effectRef idx="1">
            <a:schemeClr val="accent2"/>
          </a:effectRef>
          <a:fontRef idx="minor">
            <a:schemeClr val="tx1"/>
          </a:fontRef>
        </p:style>
      </p:cxnSp>
      <p:pic>
        <p:nvPicPr>
          <p:cNvPr id="3" name="Picture 2">
            <a:extLst>
              <a:ext uri="{FF2B5EF4-FFF2-40B4-BE49-F238E27FC236}">
                <a16:creationId xmlns:a16="http://schemas.microsoft.com/office/drawing/2014/main" id="{4EED3140-B20A-3763-4E88-A39FED8488DC}"/>
              </a:ext>
            </a:extLst>
          </p:cNvPr>
          <p:cNvPicPr>
            <a:picLocks noChangeAspect="1"/>
          </p:cNvPicPr>
          <p:nvPr/>
        </p:nvPicPr>
        <p:blipFill>
          <a:blip r:embed="rId2"/>
          <a:stretch>
            <a:fillRect/>
          </a:stretch>
        </p:blipFill>
        <p:spPr>
          <a:xfrm>
            <a:off x="186670" y="1118720"/>
            <a:ext cx="2734688" cy="1643722"/>
          </a:xfrm>
          <a:prstGeom prst="rect">
            <a:avLst/>
          </a:prstGeom>
        </p:spPr>
      </p:pic>
      <p:pic>
        <p:nvPicPr>
          <p:cNvPr id="5" name="Picture 4">
            <a:extLst>
              <a:ext uri="{FF2B5EF4-FFF2-40B4-BE49-F238E27FC236}">
                <a16:creationId xmlns:a16="http://schemas.microsoft.com/office/drawing/2014/main" id="{19E63DA4-CC41-575F-5411-BD2550E7D449}"/>
              </a:ext>
            </a:extLst>
          </p:cNvPr>
          <p:cNvPicPr>
            <a:picLocks noChangeAspect="1"/>
          </p:cNvPicPr>
          <p:nvPr/>
        </p:nvPicPr>
        <p:blipFill>
          <a:blip r:embed="rId3"/>
          <a:stretch>
            <a:fillRect/>
          </a:stretch>
        </p:blipFill>
        <p:spPr>
          <a:xfrm>
            <a:off x="2982024" y="1118720"/>
            <a:ext cx="2734688" cy="1643722"/>
          </a:xfrm>
          <a:prstGeom prst="rect">
            <a:avLst/>
          </a:prstGeom>
        </p:spPr>
      </p:pic>
      <p:pic>
        <p:nvPicPr>
          <p:cNvPr id="9" name="Picture 8">
            <a:extLst>
              <a:ext uri="{FF2B5EF4-FFF2-40B4-BE49-F238E27FC236}">
                <a16:creationId xmlns:a16="http://schemas.microsoft.com/office/drawing/2014/main" id="{E4A5B660-A63C-8058-4FFD-2C66B83E2F12}"/>
              </a:ext>
            </a:extLst>
          </p:cNvPr>
          <p:cNvPicPr>
            <a:picLocks noChangeAspect="1"/>
          </p:cNvPicPr>
          <p:nvPr/>
        </p:nvPicPr>
        <p:blipFill>
          <a:blip r:embed="rId4"/>
          <a:stretch>
            <a:fillRect/>
          </a:stretch>
        </p:blipFill>
        <p:spPr>
          <a:xfrm>
            <a:off x="185465" y="3059301"/>
            <a:ext cx="2734688" cy="1643722"/>
          </a:xfrm>
          <a:prstGeom prst="rect">
            <a:avLst/>
          </a:prstGeom>
        </p:spPr>
      </p:pic>
      <p:pic>
        <p:nvPicPr>
          <p:cNvPr id="11" name="Picture 10">
            <a:extLst>
              <a:ext uri="{FF2B5EF4-FFF2-40B4-BE49-F238E27FC236}">
                <a16:creationId xmlns:a16="http://schemas.microsoft.com/office/drawing/2014/main" id="{C9427ECC-616A-CB53-E5EE-D275CE1CFC7D}"/>
              </a:ext>
            </a:extLst>
          </p:cNvPr>
          <p:cNvPicPr>
            <a:picLocks noChangeAspect="1"/>
          </p:cNvPicPr>
          <p:nvPr/>
        </p:nvPicPr>
        <p:blipFill>
          <a:blip r:embed="rId5"/>
          <a:stretch>
            <a:fillRect/>
          </a:stretch>
        </p:blipFill>
        <p:spPr>
          <a:xfrm>
            <a:off x="2982024" y="3059301"/>
            <a:ext cx="2734688" cy="1643722"/>
          </a:xfrm>
          <a:prstGeom prst="rect">
            <a:avLst/>
          </a:prstGeom>
        </p:spPr>
      </p:pic>
      <p:sp>
        <p:nvSpPr>
          <p:cNvPr id="12" name="TextBox 11">
            <a:extLst>
              <a:ext uri="{FF2B5EF4-FFF2-40B4-BE49-F238E27FC236}">
                <a16:creationId xmlns:a16="http://schemas.microsoft.com/office/drawing/2014/main" id="{7651C2DB-8B57-E8BF-C673-029497D69849}"/>
              </a:ext>
            </a:extLst>
          </p:cNvPr>
          <p:cNvSpPr txBox="1"/>
          <p:nvPr/>
        </p:nvSpPr>
        <p:spPr>
          <a:xfrm>
            <a:off x="74950" y="4843819"/>
            <a:ext cx="2795958" cy="215444"/>
          </a:xfrm>
          <a:prstGeom prst="rect">
            <a:avLst/>
          </a:prstGeom>
          <a:noFill/>
        </p:spPr>
        <p:txBody>
          <a:bodyPr wrap="none" rtlCol="0">
            <a:spAutoFit/>
          </a:bodyPr>
          <a:lstStyle/>
          <a:p>
            <a:r>
              <a:rPr lang="en-GB" sz="800" dirty="0"/>
              <a:t>Sources: MA Forum 12/03/2026, DCA Forum 26/03/2026</a:t>
            </a:r>
          </a:p>
        </p:txBody>
      </p:sp>
    </p:spTree>
    <p:extLst>
      <p:ext uri="{BB962C8B-B14F-4D97-AF65-F5344CB8AC3E}">
        <p14:creationId xmlns:p14="http://schemas.microsoft.com/office/powerpoint/2010/main" val="632985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DF5AF-E5C6-D623-1D3C-ACA91BCCB069}"/>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826DB3-FAFF-5D66-58EB-C7FF75D2CDE9}"/>
              </a:ext>
            </a:extLst>
          </p:cNvPr>
          <p:cNvSpPr/>
          <p:nvPr/>
        </p:nvSpPr>
        <p:spPr>
          <a:xfrm>
            <a:off x="0" y="0"/>
            <a:ext cx="9144000" cy="45570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585FFB55-6C3A-475F-8FEA-2308A7733A6A}"/>
              </a:ext>
            </a:extLst>
          </p:cNvPr>
          <p:cNvSpPr txBox="1"/>
          <p:nvPr/>
        </p:nvSpPr>
        <p:spPr>
          <a:xfrm>
            <a:off x="247338" y="299681"/>
            <a:ext cx="7417415" cy="369332"/>
          </a:xfrm>
          <a:prstGeom prst="rect">
            <a:avLst/>
          </a:prstGeom>
          <a:noFill/>
        </p:spPr>
        <p:txBody>
          <a:bodyPr wrap="none" rtlCol="0">
            <a:spAutoFit/>
          </a:bodyPr>
          <a:lstStyle/>
          <a:p>
            <a:r>
              <a:rPr lang="en-GB" dirty="0">
                <a:solidFill>
                  <a:schemeClr val="tx2"/>
                </a:solidFill>
              </a:rPr>
              <a:t>Oversight – where do you place value in a market technology solution?</a:t>
            </a:r>
          </a:p>
        </p:txBody>
      </p:sp>
      <p:pic>
        <p:nvPicPr>
          <p:cNvPr id="4" name="Picture 3">
            <a:extLst>
              <a:ext uri="{FF2B5EF4-FFF2-40B4-BE49-F238E27FC236}">
                <a16:creationId xmlns:a16="http://schemas.microsoft.com/office/drawing/2014/main" id="{5FC5E10D-BD86-2B93-0AA4-9F6FF0B7C2B7}"/>
              </a:ext>
            </a:extLst>
          </p:cNvPr>
          <p:cNvPicPr>
            <a:picLocks noChangeAspect="1"/>
          </p:cNvPicPr>
          <p:nvPr/>
        </p:nvPicPr>
        <p:blipFill>
          <a:blip r:embed="rId2"/>
          <a:stretch>
            <a:fillRect/>
          </a:stretch>
        </p:blipFill>
        <p:spPr>
          <a:xfrm>
            <a:off x="139894" y="1405611"/>
            <a:ext cx="3977816" cy="2386688"/>
          </a:xfrm>
          <a:prstGeom prst="rect">
            <a:avLst/>
          </a:prstGeom>
        </p:spPr>
      </p:pic>
      <p:pic>
        <p:nvPicPr>
          <p:cNvPr id="8" name="Picture 7">
            <a:extLst>
              <a:ext uri="{FF2B5EF4-FFF2-40B4-BE49-F238E27FC236}">
                <a16:creationId xmlns:a16="http://schemas.microsoft.com/office/drawing/2014/main" id="{8FB093B0-CBE3-C273-E385-32526C3BF71B}"/>
              </a:ext>
            </a:extLst>
          </p:cNvPr>
          <p:cNvPicPr>
            <a:picLocks noChangeAspect="1"/>
          </p:cNvPicPr>
          <p:nvPr/>
        </p:nvPicPr>
        <p:blipFill>
          <a:blip r:embed="rId3"/>
          <a:stretch>
            <a:fillRect/>
          </a:stretch>
        </p:blipFill>
        <p:spPr>
          <a:xfrm>
            <a:off x="4117710" y="1405611"/>
            <a:ext cx="3977816" cy="2386688"/>
          </a:xfrm>
          <a:prstGeom prst="rect">
            <a:avLst/>
          </a:prstGeom>
        </p:spPr>
      </p:pic>
      <p:sp>
        <p:nvSpPr>
          <p:cNvPr id="10" name="TextBox 9">
            <a:extLst>
              <a:ext uri="{FF2B5EF4-FFF2-40B4-BE49-F238E27FC236}">
                <a16:creationId xmlns:a16="http://schemas.microsoft.com/office/drawing/2014/main" id="{51619E34-A08E-06CD-38A7-21F486ABEF56}"/>
              </a:ext>
            </a:extLst>
          </p:cNvPr>
          <p:cNvSpPr txBox="1"/>
          <p:nvPr/>
        </p:nvSpPr>
        <p:spPr>
          <a:xfrm>
            <a:off x="426871" y="1187445"/>
            <a:ext cx="1338828" cy="230832"/>
          </a:xfrm>
          <a:prstGeom prst="rect">
            <a:avLst/>
          </a:prstGeom>
          <a:noFill/>
        </p:spPr>
        <p:txBody>
          <a:bodyPr wrap="none" rtlCol="0">
            <a:spAutoFit/>
          </a:bodyPr>
          <a:lstStyle/>
          <a:p>
            <a:r>
              <a:rPr lang="en-GB" sz="900" b="1" dirty="0"/>
              <a:t>MANAGING AGENTS</a:t>
            </a:r>
          </a:p>
        </p:txBody>
      </p:sp>
      <p:sp>
        <p:nvSpPr>
          <p:cNvPr id="12" name="TextBox 11">
            <a:extLst>
              <a:ext uri="{FF2B5EF4-FFF2-40B4-BE49-F238E27FC236}">
                <a16:creationId xmlns:a16="http://schemas.microsoft.com/office/drawing/2014/main" id="{66E7E762-CF0F-B6AB-B72C-E38060006F2C}"/>
              </a:ext>
            </a:extLst>
          </p:cNvPr>
          <p:cNvSpPr txBox="1"/>
          <p:nvPr/>
        </p:nvSpPr>
        <p:spPr>
          <a:xfrm>
            <a:off x="4404687" y="1187445"/>
            <a:ext cx="498855" cy="230832"/>
          </a:xfrm>
          <a:prstGeom prst="rect">
            <a:avLst/>
          </a:prstGeom>
          <a:noFill/>
        </p:spPr>
        <p:txBody>
          <a:bodyPr wrap="none" rtlCol="0">
            <a:spAutoFit/>
          </a:bodyPr>
          <a:lstStyle/>
          <a:p>
            <a:r>
              <a:rPr lang="en-GB" sz="900" b="1" dirty="0"/>
              <a:t>DCAs</a:t>
            </a:r>
          </a:p>
        </p:txBody>
      </p:sp>
      <p:sp>
        <p:nvSpPr>
          <p:cNvPr id="13" name="Rectangle 12">
            <a:extLst>
              <a:ext uri="{FF2B5EF4-FFF2-40B4-BE49-F238E27FC236}">
                <a16:creationId xmlns:a16="http://schemas.microsoft.com/office/drawing/2014/main" id="{BA82EB26-9329-9E97-3DB2-1EA50CB09D70}"/>
              </a:ext>
            </a:extLst>
          </p:cNvPr>
          <p:cNvSpPr/>
          <p:nvPr/>
        </p:nvSpPr>
        <p:spPr>
          <a:xfrm>
            <a:off x="139894" y="1476531"/>
            <a:ext cx="8022250" cy="764499"/>
          </a:xfrm>
          <a:prstGeom prst="rect">
            <a:avLst/>
          </a:prstGeom>
          <a:no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CE4A549B-21F3-04E9-C422-F7DA9FDCFAE7}"/>
              </a:ext>
            </a:extLst>
          </p:cNvPr>
          <p:cNvSpPr txBox="1"/>
          <p:nvPr/>
        </p:nvSpPr>
        <p:spPr>
          <a:xfrm>
            <a:off x="74950" y="4843819"/>
            <a:ext cx="2795958" cy="215444"/>
          </a:xfrm>
          <a:prstGeom prst="rect">
            <a:avLst/>
          </a:prstGeom>
          <a:noFill/>
        </p:spPr>
        <p:txBody>
          <a:bodyPr wrap="none" rtlCol="0">
            <a:spAutoFit/>
          </a:bodyPr>
          <a:lstStyle/>
          <a:p>
            <a:r>
              <a:rPr lang="en-GB" sz="800" dirty="0"/>
              <a:t>Sources: MA Forum 12/03/2026, DCA Forum 26/03/2026</a:t>
            </a:r>
          </a:p>
        </p:txBody>
      </p:sp>
    </p:spTree>
    <p:extLst>
      <p:ext uri="{BB962C8B-B14F-4D97-AF65-F5344CB8AC3E}">
        <p14:creationId xmlns:p14="http://schemas.microsoft.com/office/powerpoint/2010/main" val="2916617599"/>
      </p:ext>
    </p:extLst>
  </p:cSld>
  <p:clrMapOvr>
    <a:masterClrMapping/>
  </p:clrMapOvr>
</p:sld>
</file>

<file path=ppt/theme/theme1.xml><?xml version="1.0" encoding="utf-8"?>
<a:theme xmlns:a="http://schemas.openxmlformats.org/drawingml/2006/main" name="Office Theme">
  <a:themeElements>
    <a:clrScheme name="LMA 1">
      <a:dk1>
        <a:sysClr val="windowText" lastClr="000000"/>
      </a:dk1>
      <a:lt1>
        <a:sysClr val="window" lastClr="FFFFFF"/>
      </a:lt1>
      <a:dk2>
        <a:srgbClr val="C5143D"/>
      </a:dk2>
      <a:lt2>
        <a:srgbClr val="FFFFFF"/>
      </a:lt2>
      <a:accent1>
        <a:srgbClr val="C5143D"/>
      </a:accent1>
      <a:accent2>
        <a:srgbClr val="373935"/>
      </a:accent2>
      <a:accent3>
        <a:srgbClr val="6E7C7C"/>
      </a:accent3>
      <a:accent4>
        <a:srgbClr val="2C2764"/>
      </a:accent4>
      <a:accent5>
        <a:srgbClr val="D77900"/>
      </a:accent5>
      <a:accent6>
        <a:srgbClr val="DAA900"/>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LMA">
      <a:dk1>
        <a:sysClr val="windowText" lastClr="000000"/>
      </a:dk1>
      <a:lt1>
        <a:sysClr val="window" lastClr="FFFFFF"/>
      </a:lt1>
      <a:dk2>
        <a:srgbClr val="C5143D"/>
      </a:dk2>
      <a:lt2>
        <a:srgbClr val="EEECE1"/>
      </a:lt2>
      <a:accent1>
        <a:srgbClr val="C5143D"/>
      </a:accent1>
      <a:accent2>
        <a:srgbClr val="373935"/>
      </a:accent2>
      <a:accent3>
        <a:srgbClr val="6E7C7C"/>
      </a:accent3>
      <a:accent4>
        <a:srgbClr val="2C2764"/>
      </a:accent4>
      <a:accent5>
        <a:srgbClr val="D77900"/>
      </a:accent5>
      <a:accent6>
        <a:srgbClr val="DAA9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A0F2F033D37243916F9356D7DCEE31" ma:contentTypeVersion="17" ma:contentTypeDescription="Create a new document." ma:contentTypeScope="" ma:versionID="1c06b3a214b495a07c2fc63a77aa9295">
  <xsd:schema xmlns:xsd="http://www.w3.org/2001/XMLSchema" xmlns:xs="http://www.w3.org/2001/XMLSchema" xmlns:p="http://schemas.microsoft.com/office/2006/metadata/properties" xmlns:ns2="649cc1a6-e6c0-482f-9b7f-672dada319e5" xmlns:ns3="df1a03cf-b34f-4175-b3d8-0105299cc7fb" targetNamespace="http://schemas.microsoft.com/office/2006/metadata/properties" ma:root="true" ma:fieldsID="d99f8c5fc8dea489bc9459a6175aedc1" ns2:_="" ns3:_="">
    <xsd:import namespace="649cc1a6-e6c0-482f-9b7f-672dada319e5"/>
    <xsd:import namespace="df1a03cf-b34f-4175-b3d8-0105299cc7f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9cc1a6-e6c0-482f-9b7f-672dada319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34c0415-38fe-4f3a-8d47-4801c8d49f4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1a03cf-b34f-4175-b3d8-0105299cc7f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1bcd36b-49ed-4976-9562-a606f65c6df3}" ma:internalName="TaxCatchAll" ma:showField="CatchAllData" ma:web="df1a03cf-b34f-4175-b3d8-0105299cc7f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9cc1a6-e6c0-482f-9b7f-672dada319e5">
      <Terms xmlns="http://schemas.microsoft.com/office/infopath/2007/PartnerControls"/>
    </lcf76f155ced4ddcb4097134ff3c332f>
    <TaxCatchAll xmlns="df1a03cf-b34f-4175-b3d8-0105299cc7fb" xsi:nil="true"/>
  </documentManagement>
</p:properties>
</file>

<file path=customXml/itemProps1.xml><?xml version="1.0" encoding="utf-8"?>
<ds:datastoreItem xmlns:ds="http://schemas.openxmlformats.org/officeDocument/2006/customXml" ds:itemID="{59CA402F-3FE5-46B9-AEB1-38AB660021AF}">
  <ds:schemaRefs>
    <ds:schemaRef ds:uri="http://schemas.microsoft.com/sharepoint/v3/contenttype/forms"/>
  </ds:schemaRefs>
</ds:datastoreItem>
</file>

<file path=customXml/itemProps2.xml><?xml version="1.0" encoding="utf-8"?>
<ds:datastoreItem xmlns:ds="http://schemas.openxmlformats.org/officeDocument/2006/customXml" ds:itemID="{51DF8288-FE51-4045-A837-A02D32A63D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9cc1a6-e6c0-482f-9b7f-672dada319e5"/>
    <ds:schemaRef ds:uri="df1a03cf-b34f-4175-b3d8-0105299cc7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68C1A4-9FEF-428C-A408-A13B3E31FFE3}">
  <ds:schemaRefs>
    <ds:schemaRef ds:uri="http://schemas.microsoft.com/office/2006/metadata/properties"/>
    <ds:schemaRef ds:uri="df1a03cf-b34f-4175-b3d8-0105299cc7fb"/>
    <ds:schemaRef ds:uri="649cc1a6-e6c0-482f-9b7f-672dada319e5"/>
    <ds:schemaRef ds:uri="http://schemas.microsoft.com/office/2006/documentManagement/types"/>
    <ds:schemaRef ds:uri="http://purl.org/dc/elements/1.1/"/>
    <ds:schemaRef ds:uri="http://schemas.openxmlformats.org/package/2006/metadata/core-properties"/>
    <ds:schemaRef ds:uri="http://purl.org/dc/term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Hardcover.thmx</Template>
  <TotalTime>2241</TotalTime>
  <Words>1001</Words>
  <Application>Microsoft Office PowerPoint</Application>
  <PresentationFormat>On-screen Show (16:9)</PresentationFormat>
  <Paragraphs>132</Paragraphs>
  <Slides>12</Slides>
  <Notes>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Arial</vt:lpstr>
      <vt:lpstr>Calibri</vt:lpstr>
      <vt:lpstr>Gotham Book</vt:lpstr>
      <vt:lpstr>HelveticaNeue</vt:lpstr>
      <vt:lpstr>Montserrat</vt:lpstr>
      <vt:lpstr>Questrial</vt:lpstr>
      <vt:lpstr>Symbol</vt:lpstr>
      <vt:lpstr>Wingdings</vt:lpstr>
      <vt:lpstr>Office Theme</vt:lpstr>
      <vt:lpstr>Custom Design</vt:lpstr>
      <vt:lpstr>Vision for Delegated Claims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vector>
  </TitlesOfParts>
  <Company>Cohesion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Seat Three</dc:creator>
  <cp:lastModifiedBy>Jenny Neale</cp:lastModifiedBy>
  <cp:revision>151</cp:revision>
  <dcterms:created xsi:type="dcterms:W3CDTF">2017-07-17T11:04:18Z</dcterms:created>
  <dcterms:modified xsi:type="dcterms:W3CDTF">2026-04-14T09:48:08Z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0x0101005DA0F2F033D37243916F9356D7DCEE31</vt:lpwstr>
  </property>
  <property fmtid="{D5CDD505-2E9C-101B-9397-08002B2CF9AE}" pid="3" name="MediaServiceImageTags">
    <vt:lpwstr/>
  </property>
</Properties>
</file>